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89"/>
  </p:notesMasterIdLst>
  <p:handoutMasterIdLst>
    <p:handoutMasterId r:id="rId90"/>
  </p:handoutMasterIdLst>
  <p:sldIdLst>
    <p:sldId id="2241" r:id="rId2"/>
    <p:sldId id="2724" r:id="rId3"/>
    <p:sldId id="336" r:id="rId4"/>
    <p:sldId id="2779" r:id="rId5"/>
    <p:sldId id="2780" r:id="rId6"/>
    <p:sldId id="2781" r:id="rId7"/>
    <p:sldId id="2782" r:id="rId8"/>
    <p:sldId id="2783" r:id="rId9"/>
    <p:sldId id="2784" r:id="rId10"/>
    <p:sldId id="2785" r:id="rId11"/>
    <p:sldId id="2786" r:id="rId12"/>
    <p:sldId id="2787" r:id="rId13"/>
    <p:sldId id="364" r:id="rId14"/>
    <p:sldId id="365" r:id="rId15"/>
    <p:sldId id="367" r:id="rId16"/>
    <p:sldId id="2788" r:id="rId17"/>
    <p:sldId id="2789" r:id="rId18"/>
    <p:sldId id="370" r:id="rId19"/>
    <p:sldId id="371" r:id="rId20"/>
    <p:sldId id="372" r:id="rId21"/>
    <p:sldId id="2790" r:id="rId22"/>
    <p:sldId id="2791" r:id="rId23"/>
    <p:sldId id="2792" r:id="rId24"/>
    <p:sldId id="2793" r:id="rId25"/>
    <p:sldId id="2794" r:id="rId26"/>
    <p:sldId id="378" r:id="rId27"/>
    <p:sldId id="379" r:id="rId28"/>
    <p:sldId id="2795" r:id="rId29"/>
    <p:sldId id="2796" r:id="rId30"/>
    <p:sldId id="2797" r:id="rId31"/>
    <p:sldId id="383" r:id="rId32"/>
    <p:sldId id="384" r:id="rId33"/>
    <p:sldId id="385" r:id="rId34"/>
    <p:sldId id="386" r:id="rId35"/>
    <p:sldId id="387" r:id="rId36"/>
    <p:sldId id="388" r:id="rId37"/>
    <p:sldId id="2798" r:id="rId38"/>
    <p:sldId id="2732" r:id="rId39"/>
    <p:sldId id="2733" r:id="rId40"/>
    <p:sldId id="2734" r:id="rId41"/>
    <p:sldId id="2735" r:id="rId42"/>
    <p:sldId id="2736" r:id="rId43"/>
    <p:sldId id="2737" r:id="rId44"/>
    <p:sldId id="2738" r:id="rId45"/>
    <p:sldId id="2739" r:id="rId46"/>
    <p:sldId id="2740" r:id="rId47"/>
    <p:sldId id="2741" r:id="rId48"/>
    <p:sldId id="2742" r:id="rId49"/>
    <p:sldId id="2743" r:id="rId50"/>
    <p:sldId id="2744" r:id="rId51"/>
    <p:sldId id="284" r:id="rId52"/>
    <p:sldId id="2745" r:id="rId53"/>
    <p:sldId id="2746" r:id="rId54"/>
    <p:sldId id="2747" r:id="rId55"/>
    <p:sldId id="2748" r:id="rId56"/>
    <p:sldId id="2749" r:id="rId57"/>
    <p:sldId id="2750" r:id="rId58"/>
    <p:sldId id="2751" r:id="rId59"/>
    <p:sldId id="290" r:id="rId60"/>
    <p:sldId id="2752" r:id="rId61"/>
    <p:sldId id="2753" r:id="rId62"/>
    <p:sldId id="2754" r:id="rId63"/>
    <p:sldId id="2755" r:id="rId64"/>
    <p:sldId id="2756" r:id="rId65"/>
    <p:sldId id="2757" r:id="rId66"/>
    <p:sldId id="2758" r:id="rId67"/>
    <p:sldId id="2759" r:id="rId68"/>
    <p:sldId id="2760" r:id="rId69"/>
    <p:sldId id="2761" r:id="rId70"/>
    <p:sldId id="2762" r:id="rId71"/>
    <p:sldId id="305" r:id="rId72"/>
    <p:sldId id="2763" r:id="rId73"/>
    <p:sldId id="2764" r:id="rId74"/>
    <p:sldId id="2765" r:id="rId75"/>
    <p:sldId id="2766" r:id="rId76"/>
    <p:sldId id="2767" r:id="rId77"/>
    <p:sldId id="2768" r:id="rId78"/>
    <p:sldId id="2769" r:id="rId79"/>
    <p:sldId id="2770" r:id="rId80"/>
    <p:sldId id="2771" r:id="rId81"/>
    <p:sldId id="2772" r:id="rId82"/>
    <p:sldId id="2773" r:id="rId83"/>
    <p:sldId id="2774" r:id="rId84"/>
    <p:sldId id="2775" r:id="rId85"/>
    <p:sldId id="2776" r:id="rId86"/>
    <p:sldId id="2777" r:id="rId87"/>
    <p:sldId id="2778" r:id="rId8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38" autoAdjust="0"/>
    <p:restoredTop sz="88687" autoAdjust="0"/>
  </p:normalViewPr>
  <p:slideViewPr>
    <p:cSldViewPr>
      <p:cViewPr varScale="1">
        <p:scale>
          <a:sx n="97" d="100"/>
          <a:sy n="97" d="100"/>
        </p:scale>
        <p:origin x="208" y="1392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handoutMaster" Target="handoutMasters/handoutMaster1.xml"/><Relationship Id="rId95" Type="http://schemas.microsoft.com/office/2016/11/relationships/changesInfo" Target="changesInfos/changesInfo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9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0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2022/11/29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77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781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722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337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513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762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362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563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400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5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1025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2022/11/29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24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b="0" dirty="0">
                <a:latin typeface="+mn-lt"/>
              </a:rPr>
              <a:t>End-to-end Layer</a:t>
            </a:r>
            <a:br>
              <a:rPr kumimoji="1" lang="en-US" altLang="zh-CN" sz="3200" b="0" dirty="0">
                <a:latin typeface="+mn-lt"/>
              </a:rPr>
            </a:br>
            <a:r>
              <a:rPr kumimoji="1" lang="en-US" altLang="zh-CN" sz="3200" b="0" dirty="0">
                <a:latin typeface="+mn-lt"/>
              </a:rPr>
              <a:t>Best-effort is not enough</a:t>
            </a:r>
            <a:endParaRPr kumimoji="1" lang="zh-CN" altLang="en-US" sz="32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xx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FD180F27-94C3-9541-8017-95B43B1E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Control-plane</a:t>
            </a:r>
          </a:p>
          <a:p>
            <a:pPr lvl="1"/>
            <a:r>
              <a:rPr kumimoji="1" lang="en-US" altLang="zh-CN" dirty="0"/>
              <a:t>Control the data flow by defining rules</a:t>
            </a:r>
          </a:p>
          <a:p>
            <a:pPr lvl="1"/>
            <a:r>
              <a:rPr kumimoji="1" lang="en-US" altLang="zh-CN" dirty="0"/>
              <a:t>E.g., the routing algorithm</a:t>
            </a: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87446C4-FB69-1E4C-A267-507D7D8069F8}"/>
              </a:ext>
            </a:extLst>
          </p:cNvPr>
          <p:cNvSpPr txBox="1">
            <a:spLocks/>
          </p:cNvSpPr>
          <p:nvPr/>
        </p:nvSpPr>
        <p:spPr>
          <a:xfrm>
            <a:off x="4862835" y="1140356"/>
            <a:ext cx="4029645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Data-plane</a:t>
            </a:r>
          </a:p>
          <a:p>
            <a:pPr lvl="1"/>
            <a:r>
              <a:rPr kumimoji="1" lang="en-US" altLang="zh-CN" dirty="0"/>
              <a:t>Copies data according to the rules</a:t>
            </a:r>
          </a:p>
          <a:p>
            <a:pPr lvl="1"/>
            <a:r>
              <a:rPr kumimoji="1" lang="en-US" altLang="zh-CN" dirty="0"/>
              <a:t>Performance critical</a:t>
            </a:r>
          </a:p>
          <a:p>
            <a:pPr lvl="1"/>
            <a:r>
              <a:rPr kumimoji="1" lang="en-US" altLang="zh-CN" dirty="0"/>
              <a:t>E.g., the IP forwarding process</a:t>
            </a:r>
          </a:p>
          <a:p>
            <a:pPr lvl="1"/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9F8D5D-4E76-FF4A-8934-B220E04CD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0" y="3442762"/>
            <a:ext cx="52705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1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1377" y="3304181"/>
            <a:ext cx="1204663" cy="649866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5487" marR="2310" algn="ctr" defTabSz="415869">
              <a:lnSpc>
                <a:spcPct val="101600"/>
              </a:lnSpc>
              <a:spcBef>
                <a:spcPts val="30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93189" y="3060388"/>
            <a:ext cx="217076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06010" y="4057489"/>
            <a:ext cx="1989961" cy="598828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760983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246633" marR="1016569" indent="-241146" defTabSz="415869">
              <a:lnSpc>
                <a:spcPct val="101600"/>
              </a:lnSpc>
              <a:spcBef>
                <a:spcPts val="76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8" name="object 1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41" name="object 4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88267" y="3304181"/>
            <a:ext cx="1079027" cy="485718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5487" marR="2310" algn="ctr" defTabSz="415869">
              <a:lnSpc>
                <a:spcPct val="101600"/>
              </a:lnSpc>
              <a:spcBef>
                <a:spcPts val="30"/>
              </a:spcBef>
            </a:pPr>
            <a:r>
              <a:rPr sz="1046" spc="-2" dirty="0">
                <a:solidFill>
                  <a:srgbClr val="0096FF"/>
                </a:solidFill>
                <a:latin typeface="Arial"/>
                <a:cs typeface="Arial"/>
              </a:rPr>
              <a:t>failures </a:t>
            </a:r>
            <a:r>
              <a:rPr sz="1046" spc="20" dirty="0">
                <a:solidFill>
                  <a:srgbClr val="0096FF"/>
                </a:solidFill>
                <a:latin typeface="Arial"/>
                <a:cs typeface="Arial"/>
              </a:rPr>
              <a:t>can </a:t>
            </a:r>
            <a:r>
              <a:rPr sz="1046" spc="30" dirty="0">
                <a:solidFill>
                  <a:srgbClr val="0096FF"/>
                </a:solidFill>
                <a:latin typeface="Arial"/>
                <a:cs typeface="Arial"/>
              </a:rPr>
              <a:t>be  </a:t>
            </a:r>
            <a:r>
              <a:rPr sz="1046" spc="23" dirty="0">
                <a:solidFill>
                  <a:srgbClr val="0096FF"/>
                </a:solidFill>
                <a:latin typeface="Arial"/>
                <a:cs typeface="Arial"/>
              </a:rPr>
              <a:t>complicated  </a:t>
            </a:r>
            <a:r>
              <a:rPr sz="1046" spc="18" dirty="0">
                <a:solidFill>
                  <a:srgbClr val="0096FF"/>
                </a:solidFill>
                <a:latin typeface="Arial"/>
                <a:cs typeface="Arial"/>
              </a:rPr>
              <a:t>because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r>
              <a:rPr sz="1046" spc="-45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spc="9" dirty="0">
                <a:solidFill>
                  <a:srgbClr val="0096FF"/>
                </a:solidFill>
                <a:latin typeface="Arial"/>
                <a:cs typeface="Arial"/>
              </a:rPr>
              <a:t>timing</a:t>
            </a:r>
            <a:endParaRPr sz="1046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18">
            <a:extLst>
              <a:ext uri="{FF2B5EF4-FFF2-40B4-BE49-F238E27FC236}">
                <a16:creationId xmlns:a16="http://schemas.microsoft.com/office/drawing/2014/main" id="{F6767F45-7A70-8142-925E-CE9EF1805FF5}"/>
              </a:ext>
            </a:extLst>
          </p:cNvPr>
          <p:cNvSpPr txBox="1"/>
          <p:nvPr/>
        </p:nvSpPr>
        <p:spPr>
          <a:xfrm>
            <a:off x="7079121" y="4356903"/>
            <a:ext cx="2040889" cy="1670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487" marR="2310" algn="ctr" defTabSz="415869">
              <a:lnSpc>
                <a:spcPct val="101600"/>
              </a:lnSpc>
              <a:spcBef>
                <a:spcPts val="30"/>
              </a:spcBef>
            </a:pPr>
            <a:r>
              <a:rPr sz="1046" spc="-2" dirty="0">
                <a:solidFill>
                  <a:srgbClr val="0096FF"/>
                </a:solidFill>
                <a:latin typeface="Arial"/>
                <a:cs typeface="Arial"/>
              </a:rPr>
              <a:t>failure handling</a:t>
            </a:r>
          </a:p>
        </p:txBody>
      </p:sp>
    </p:spTree>
    <p:extLst>
      <p:ext uri="{BB962C8B-B14F-4D97-AF65-F5344CB8AC3E}">
        <p14:creationId xmlns:p14="http://schemas.microsoft.com/office/powerpoint/2010/main" val="1490281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NAT</a:t>
            </a: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95282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 (Network Address Translation)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Private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Public routers do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not accept routes to network 10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(e.g.,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10.8.8.8)</a:t>
            </a:r>
          </a:p>
          <a:p>
            <a:r>
              <a:rPr lang="en-US" altLang="zh-CN" dirty="0">
                <a:ea typeface="ＭＳ Ｐゴシック" charset="0"/>
              </a:rPr>
              <a:t>NAT router: bridge the private networks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Router between private &amp; public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Send: modify source address to temp public address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Receive: modify back by looking mapping table</a:t>
            </a:r>
          </a:p>
          <a:p>
            <a:r>
              <a:rPr lang="en-US" altLang="zh-CN" dirty="0">
                <a:ea typeface="ＭＳ Ｐゴシック" charset="0"/>
              </a:rPr>
              <a:t>Limitations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Some end-to-end protocols place address in payloads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The translator may become the bottleneck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What if two private network merge?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0492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 dirty="0"/>
          </a:p>
        </p:txBody>
      </p:sp>
      <p:pic>
        <p:nvPicPr>
          <p:cNvPr id="7" name="Picture 1027" descr="C:\Documents and Settings\Administrator\My Documents\cs580\images\an090601 copy.jpg">
            <a:extLst>
              <a:ext uri="{FF2B5EF4-FFF2-40B4-BE49-F238E27FC236}">
                <a16:creationId xmlns:a16="http://schemas.microsoft.com/office/drawing/2014/main" id="{1C63836A-2F7D-0640-B99D-2BF0CC9C7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62"/>
          <a:stretch>
            <a:fillRect/>
          </a:stretch>
        </p:blipFill>
        <p:spPr bwMode="auto">
          <a:xfrm>
            <a:off x="1403648" y="913284"/>
            <a:ext cx="6912768" cy="451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76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246698F-9654-254E-9B9C-FD3A5731C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482600"/>
            <a:ext cx="9105900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18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CASE: Ethernet Mapping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Mapping Internet to Ethernet</a:t>
            </a:r>
          </a:p>
          <a:p>
            <a:pPr algn="ctr">
              <a:lnSpc>
                <a:spcPct val="150000"/>
              </a:lnSpc>
            </a:pP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8910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 Study: Mapping Internet to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Listen-before-sending rule, collision</a:t>
            </a:r>
          </a:p>
          <a:p>
            <a:r>
              <a:rPr lang="en-US" altLang="zh-CN" dirty="0">
                <a:ea typeface="MS PGothic" charset="0"/>
              </a:rPr>
              <a:t>Ethernet: CSMA/CD</a:t>
            </a:r>
          </a:p>
          <a:p>
            <a:pPr lvl="1"/>
            <a:r>
              <a:rPr lang="en-US" altLang="zh-CN" dirty="0">
                <a:ea typeface="MS PGothic" charset="0"/>
              </a:rPr>
              <a:t>Carrier Sense Multiple Access with Collision Detection</a:t>
            </a:r>
          </a:p>
          <a:p>
            <a:r>
              <a:rPr lang="en-US" altLang="zh-CN" dirty="0">
                <a:ea typeface="MS PGothic" charset="0"/>
              </a:rPr>
              <a:t>Ethernet type</a:t>
            </a:r>
          </a:p>
          <a:p>
            <a:pPr lvl="1"/>
            <a:r>
              <a:rPr lang="en-US" altLang="zh-CN" dirty="0">
                <a:ea typeface="MS PGothic" charset="0"/>
              </a:rPr>
              <a:t>Experimental Ethernet, 3 </a:t>
            </a:r>
            <a:r>
              <a:rPr lang="en-US" altLang="zh-CN" dirty="0" err="1">
                <a:ea typeface="MS PGothic" charset="0"/>
              </a:rPr>
              <a:t>mpbs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Standard Ethernet, 10 </a:t>
            </a:r>
            <a:r>
              <a:rPr lang="en-US" altLang="zh-CN" dirty="0" err="1">
                <a:ea typeface="MS PGothic" charset="0"/>
              </a:rPr>
              <a:t>mbps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Fast Ethernet, 100 </a:t>
            </a:r>
            <a:r>
              <a:rPr lang="en-US" altLang="zh-CN" dirty="0" err="1">
                <a:ea typeface="MS PGothic" charset="0"/>
              </a:rPr>
              <a:t>mbps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Gigabit Ethernet, 1000 </a:t>
            </a:r>
            <a:r>
              <a:rPr lang="en-US" altLang="zh-CN" dirty="0" err="1">
                <a:ea typeface="MS PGothic" charset="0"/>
              </a:rPr>
              <a:t>mbps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5659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 of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A half duplex Ethernet</a:t>
            </a:r>
          </a:p>
          <a:p>
            <a:pPr lvl="1"/>
            <a:r>
              <a:rPr lang="en-US" altLang="zh-CN" dirty="0">
                <a:ea typeface="MS PGothic" charset="0"/>
              </a:rPr>
              <a:t>The max propagation time is less than the 576 bit times, the shortest allowable packet</a:t>
            </a:r>
          </a:p>
          <a:p>
            <a:pPr lvl="1"/>
            <a:r>
              <a:rPr lang="en-US" altLang="zh-CN" dirty="0">
                <a:ea typeface="MS PGothic" charset="0"/>
              </a:rPr>
              <a:t>So that two parties can detect a collision together</a:t>
            </a:r>
          </a:p>
          <a:p>
            <a:pPr lvl="1"/>
            <a:r>
              <a:rPr lang="en-US" altLang="zh-CN" dirty="0">
                <a:ea typeface="MS PGothic" charset="0"/>
              </a:rPr>
              <a:t>If collision: wait random first time, exponential backoff if repeat </a:t>
            </a:r>
          </a:p>
          <a:p>
            <a:r>
              <a:rPr lang="en-US" altLang="zh-CN" dirty="0">
                <a:ea typeface="MS PGothic" charset="0"/>
              </a:rPr>
              <a:t>A full duplex &amp; point-to-point Ethernet</a:t>
            </a:r>
          </a:p>
          <a:p>
            <a:pPr lvl="1"/>
            <a:r>
              <a:rPr lang="en-US" altLang="zh-CN" dirty="0">
                <a:ea typeface="MS PGothic" charset="0"/>
              </a:rPr>
              <a:t>No collisions &amp; the max length of the link is determined by the physical medium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8B427AA-72C7-DF4C-8001-B7DFAF5B2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3985"/>
            <a:ext cx="8280920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880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Hub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Hub</a:t>
            </a:r>
          </a:p>
          <a:p>
            <a:pPr lvl="1"/>
            <a:r>
              <a:rPr kumimoji="1" lang="en-US" altLang="zh-CN" dirty="0"/>
              <a:t>A frame is "broadcast" to every one of its ports</a:t>
            </a:r>
          </a:p>
          <a:p>
            <a:pPr lvl="1"/>
            <a:r>
              <a:rPr kumimoji="1" lang="en-US" altLang="zh-CN" dirty="0"/>
              <a:t>A 10/100Mbps hub must share its bandwidth with 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</a:p>
          <a:p>
            <a:r>
              <a:rPr kumimoji="1" lang="en-US" altLang="zh-CN" dirty="0"/>
              <a:t>Switch</a:t>
            </a:r>
          </a:p>
          <a:p>
            <a:pPr lvl="1"/>
            <a:r>
              <a:rPr kumimoji="1" lang="en-US" altLang="zh-CN" dirty="0"/>
              <a:t>Keeps a record of the MAC addresses of all the devices</a:t>
            </a:r>
          </a:p>
          <a:p>
            <a:pPr lvl="1"/>
            <a:r>
              <a:rPr kumimoji="1" lang="en-US" altLang="zh-CN" dirty="0"/>
              <a:t>A 10/100Mbps switch will allocate a full 10/100Mbps to each of its ports</a:t>
            </a:r>
            <a:endParaRPr kumimoji="1" lang="zh-CN" altLang="en-US" dirty="0"/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1721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Broadcast Aspects of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Broadcast network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Every frame is delivered to every station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(Compare with forwarding network)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ETHERNET_SEND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Pass the call along to the link layer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ETHERNET_HANDLE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Simple, can even be implemented in hardware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85A61A8-2837-D34E-B400-39624EF02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" y="1206500"/>
            <a:ext cx="784383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594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144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rot="-633163">
            <a:off x="4648200" y="4655595"/>
            <a:ext cx="4343400" cy="44135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no need to do any forwarding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35CBFBBE-9931-C34A-8559-8341CF6FE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59373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246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solidFill>
                  <a:srgbClr val="C00000"/>
                </a:solidFill>
                <a:latin typeface="Consolas" charset="0"/>
                <a:ea typeface="宋体" charset="0"/>
                <a:cs typeface="Consolas" charset="0"/>
              </a:rPr>
              <a:t>      or destination = BROADCAST_ID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5ACA8BB-7643-F541-8AA3-20250BA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9797626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标题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Layer Mapping: Attach Ethernet to Forwarding Network</a:t>
            </a:r>
            <a:endParaRPr lang="zh-CN" altLang="en-US" sz="2400" dirty="0"/>
          </a:p>
        </p:txBody>
      </p:sp>
      <p:sp>
        <p:nvSpPr>
          <p:cNvPr id="63490" name="内容占位符 2"/>
          <p:cNvSpPr>
            <a:spLocks noGrp="1"/>
          </p:cNvSpPr>
          <p:nvPr>
            <p:ph idx="1"/>
          </p:nvPr>
        </p:nvSpPr>
        <p:spPr>
          <a:xfrm>
            <a:off x="251520" y="4297660"/>
            <a:ext cx="8712968" cy="8255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dirty="0">
                <a:ea typeface="MS PGothic" charset="0"/>
              </a:rPr>
              <a:t>L sends a RPC to N by sending to station 18 of link 1</a:t>
            </a:r>
          </a:p>
          <a:p>
            <a:pPr eaLnBrk="1" hangingPunct="1"/>
            <a:r>
              <a:rPr lang="en-US" altLang="zh-CN" dirty="0">
                <a:ea typeface="MS PGothic" charset="0"/>
              </a:rPr>
              <a:t>L sends a RPC to E by sending to K, E may have 15 as address, as well as M</a:t>
            </a:r>
            <a:endParaRPr lang="zh-CN" altLang="en-US" dirty="0">
              <a:ea typeface="MS PGothic" charset="0"/>
            </a:endParaRPr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70000"/>
            <a:ext cx="7271147" cy="295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3493" name="TextBox 4"/>
          <p:cNvSpPr txBox="1">
            <a:spLocks noChangeArrowheads="1"/>
          </p:cNvSpPr>
          <p:nvPr/>
        </p:nvSpPr>
        <p:spPr bwMode="auto">
          <a:xfrm>
            <a:off x="7812360" y="2701322"/>
            <a:ext cx="533400" cy="31824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宋体" charset="0"/>
              </a:rPr>
              <a:t>15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D01D080A-EC26-0641-ACD9-DC0C27E2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7478681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Layer Mapping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The Internet network layer</a:t>
            </a:r>
          </a:p>
          <a:p>
            <a:pPr lvl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INTERNET, N)</a:t>
            </a:r>
          </a:p>
          <a:p>
            <a:pPr lvl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ENET, 18)</a:t>
            </a:r>
          </a:p>
          <a:p>
            <a:r>
              <a:rPr lang="en-US" altLang="zh-CN" dirty="0">
                <a:ea typeface="MS PGothic" charset="0"/>
              </a:rPr>
              <a:t>L must maintain a table</a:t>
            </a:r>
            <a:endParaRPr lang="zh-CN" altLang="en-US" dirty="0">
              <a:ea typeface="MS PGothic" charset="0"/>
            </a:endParaRPr>
          </a:p>
          <a:p>
            <a:pPr marL="74250" lvl="1" indent="0">
              <a:buNone/>
            </a:pP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9180189-A62F-8E49-AEE7-66F286533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7" y="3361556"/>
            <a:ext cx="2671763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517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ARP (Address Resolution Protocol)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b="0" dirty="0">
                <a:ea typeface="MS PGothic" charset="0"/>
              </a:rPr>
              <a:t>NETWORK_SEND ("</a:t>
            </a:r>
            <a:r>
              <a:rPr lang="en-US" altLang="zh-CN" b="0" dirty="0">
                <a:solidFill>
                  <a:srgbClr val="0096FF"/>
                </a:solidFill>
                <a:ea typeface="MS PGothic" charset="0"/>
              </a:rPr>
              <a:t>where is M?</a:t>
            </a:r>
            <a:r>
              <a:rPr lang="en-US" altLang="zh-CN" b="0" dirty="0">
                <a:ea typeface="MS PGothic" charset="0"/>
              </a:rPr>
              <a:t>", 11, ARP, ENET, BROADCAST)</a:t>
            </a:r>
          </a:p>
          <a:p>
            <a:r>
              <a:rPr lang="en-US" altLang="zh-CN" b="0" dirty="0">
                <a:ea typeface="MS PGothic" charset="0"/>
              </a:rPr>
              <a:t>NETWORK_SEND ("</a:t>
            </a:r>
            <a:r>
              <a:rPr lang="en-US" altLang="zh-CN" b="0" dirty="0">
                <a:solidFill>
                  <a:srgbClr val="0096FF"/>
                </a:solidFill>
                <a:ea typeface="MS PGothic" charset="0"/>
              </a:rPr>
              <a:t>M is at station 15</a:t>
            </a:r>
            <a:r>
              <a:rPr lang="en-US" altLang="zh-CN" b="0" dirty="0">
                <a:ea typeface="MS PGothic" charset="0"/>
              </a:rPr>
              <a:t>", 18, ARP, ENET, BROADCAST)</a:t>
            </a:r>
          </a:p>
          <a:p>
            <a:r>
              <a:rPr lang="en-US" altLang="zh-CN" b="0" dirty="0">
                <a:ea typeface="MS PGothic" charset="0"/>
              </a:rPr>
              <a:t>L asks E's Ethernet address, E does not hear the Ethernet broadcast, but the router at station 19 does, and it sends a suitable ARP response instead</a:t>
            </a:r>
          </a:p>
          <a:p>
            <a:r>
              <a:rPr lang="en-US" altLang="zh-CN" b="0" dirty="0">
                <a:ea typeface="MS PGothic" charset="0"/>
              </a:rPr>
              <a:t>Manage forwarding table as a cache</a:t>
            </a:r>
          </a:p>
          <a:p>
            <a:pPr marL="74250" lvl="1" indent="0">
              <a:buNone/>
            </a:pP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DEDF668-B1C2-FB4B-AEC8-60CF6048D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021770"/>
            <a:ext cx="2893071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E7DBBE7F-78EA-794D-A66A-24E4C20FF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618" y="3949762"/>
            <a:ext cx="300273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96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&amp; RARP Protocol</a:t>
            </a:r>
            <a:endParaRPr lang="zh-CN" altLang="en-US" dirty="0"/>
          </a:p>
        </p:txBody>
      </p:sp>
      <p:pic>
        <p:nvPicPr>
          <p:cNvPr id="66563" name="Picture 2" descr="http://www.rigacci.org/docs/biblio/online/intro_to_networking/stdimages/page25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12" y="1263386"/>
            <a:ext cx="6047808" cy="346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内容占位符 2"/>
          <p:cNvSpPr>
            <a:spLocks noGrp="1"/>
          </p:cNvSpPr>
          <p:nvPr>
            <p:ph idx="1"/>
          </p:nvPr>
        </p:nvSpPr>
        <p:spPr>
          <a:xfrm>
            <a:off x="457200" y="4759796"/>
            <a:ext cx="83058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宋体" charset="0"/>
              </a:rPr>
              <a:t>Name mapping: IP address &lt;-&gt; MAC address</a:t>
            </a:r>
            <a:endParaRPr lang="zh-CN" altLang="en-US" dirty="0">
              <a:ea typeface="宋体" charset="0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D0CC47CC-6B04-4B44-94DE-81F421CF3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216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47650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ARP &amp; </a:t>
            </a:r>
            <a:br>
              <a:rPr kumimoji="1" lang="en-US" altLang="zh-CN" dirty="0"/>
            </a:br>
            <a:r>
              <a:rPr kumimoji="1" lang="en-US" altLang="zh-CN" dirty="0"/>
              <a:t>RARP</a:t>
            </a:r>
            <a:endParaRPr kumimoji="1"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7220"/>
            <a:ext cx="5856956" cy="52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72D5326-4CD6-F142-9C5C-0A0BC450F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3736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Topology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Take SJTU network for example</a:t>
            </a:r>
          </a:p>
          <a:p>
            <a:pPr lvl="1"/>
            <a:r>
              <a:rPr kumimoji="1" lang="en-US" altLang="zh-CN" dirty="0"/>
              <a:t>Subnet: usually like 192.168.0.2 or 10.0.0.2</a:t>
            </a:r>
          </a:p>
          <a:p>
            <a:pPr lvl="1"/>
            <a:r>
              <a:rPr kumimoji="1" lang="en-US" altLang="zh-CN" dirty="0"/>
              <a:t>Gateway: usually like 192.168.0.1</a:t>
            </a:r>
          </a:p>
          <a:p>
            <a:pPr lvl="2"/>
            <a:r>
              <a:rPr kumimoji="1" lang="en-US" altLang="zh-CN" dirty="0"/>
              <a:t>Get the global IP address:</a:t>
            </a:r>
            <a:r>
              <a:rPr kumimoji="1" lang="zh-CN" altLang="en-US" dirty="0"/>
              <a:t> </a:t>
            </a:r>
            <a:r>
              <a:rPr kumimoji="1" lang="en-US" altLang="zh-CN" dirty="0"/>
              <a:t>202.120.40.82</a:t>
            </a:r>
          </a:p>
          <a:p>
            <a:pPr lvl="2"/>
            <a:r>
              <a:rPr kumimoji="1" lang="en-US" altLang="zh-CN" dirty="0"/>
              <a:t>A gateway usually has 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(or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more)</a:t>
            </a:r>
            <a:r>
              <a:rPr kumimoji="1" lang="zh-CN" altLang="en-US" dirty="0"/>
              <a:t> </a:t>
            </a:r>
            <a:r>
              <a:rPr kumimoji="1" lang="en-US" altLang="zh-CN" dirty="0"/>
              <a:t>IP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Proxy: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proxy's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2"/>
            <a:r>
              <a:rPr kumimoji="1" lang="en-US" altLang="zh-CN" dirty="0"/>
              <a:t>E.g., 106.185.46.164</a:t>
            </a:r>
            <a:r>
              <a:rPr kumimoji="1" lang="zh-CN" altLang="en-US" dirty="0"/>
              <a:t> </a:t>
            </a:r>
            <a:r>
              <a:rPr kumimoji="1" lang="en-US" altLang="zh-CN" dirty="0"/>
              <a:t>(Japan)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7265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等线" panose="02010600030101010101" pitchFamily="2" charset="-122"/>
              </a:rPr>
              <a:t>Network Topology</a:t>
            </a:r>
            <a:endParaRPr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5ACA8BB-7643-F541-8AA3-20250BA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204D848-5D0A-FB4D-B3A2-3B5E444A1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1028700"/>
            <a:ext cx="88265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75777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socket</a:t>
            </a:r>
            <a:r>
              <a:rPr kumimoji="1" lang="en-US" altLang="zh-CN" dirty="0"/>
              <a:t> to Access </a:t>
            </a:r>
            <a:r>
              <a:rPr kumimoji="1" lang="en-US" altLang="zh-CN" dirty="0" err="1"/>
              <a:t>www.baidu.com</a:t>
            </a:r>
            <a:r>
              <a:rPr kumimoji="1" lang="zh-CN" altLang="en-US" dirty="0"/>
              <a:t> 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You code as if your PC connect directly with Baidu</a:t>
            </a:r>
          </a:p>
          <a:p>
            <a:pPr lvl="1"/>
            <a:r>
              <a:rPr kumimoji="1" lang="en-US" altLang="zh-CN" dirty="0"/>
              <a:t>Call connect() with Baidu's IP address</a:t>
            </a:r>
          </a:p>
          <a:p>
            <a:r>
              <a:rPr kumimoji="1" lang="en-US" altLang="zh-CN" dirty="0"/>
              <a:t>But how does the system find next hop?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5F4213-6575-3744-8189-B736A2853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3289548"/>
            <a:ext cx="40386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753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等线" panose="02010600030101010101" pitchFamily="2" charset="-122"/>
              </a:rPr>
              <a:t>App: I want to send a packet to Baidu, here is the packet with Baidu's IP in its header as target IP,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and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client's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source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(Node-C)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OS: I don't know how to get to Baidu, I'll just send it to the router (gateway). But I cannot change the source IP of the packet, so I'll just change the MAC target address of the packet to the router's MAC address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1B03FE-DC49-6E44-8D0B-6B305B938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2196976"/>
            <a:ext cx="9004300" cy="4445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2252F7-8E69-7844-ABEB-E153254DB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" y="4213200"/>
            <a:ext cx="90043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14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The router-1 (gateway): I get a packet with my MAC as target address. Is it my IP? No… So I'll just forward it to next hop, by changing the target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next hop's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 (NAT: change source IP and source port as well)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Router-2: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connect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directly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I'll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just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change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the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target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</a:t>
            </a:r>
            <a:endParaRPr kumimoji="1" lang="zh-CN" altLang="en-US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050B56F-C44C-C04B-B812-00B5C3984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1142256"/>
            <a:ext cx="9004300" cy="4191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3E6BED9-799B-1348-BAE4-B97677889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086472"/>
            <a:ext cx="8991600" cy="4191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CBACC10-137A-9F40-9B1C-11E46FC03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4454624"/>
            <a:ext cx="89916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56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Construct spoofed ARP replies</a:t>
            </a:r>
          </a:p>
          <a:p>
            <a:r>
              <a:rPr lang="en-US" altLang="zh-TW" dirty="0"/>
              <a:t>A target computer could be convinced to send frames destined for computer A to instead go to computer B</a:t>
            </a:r>
          </a:p>
          <a:p>
            <a:r>
              <a:rPr lang="en-US" altLang="zh-TW" dirty="0"/>
              <a:t>Computer A will have no idea that this redirection took place</a:t>
            </a:r>
          </a:p>
          <a:p>
            <a:r>
              <a:rPr lang="en-US" altLang="zh-TW" dirty="0"/>
              <a:t>This process of updating a target computer's ARP cache is referred to as "</a:t>
            </a:r>
            <a:r>
              <a:rPr lang="en-US" altLang="zh-TW" dirty="0">
                <a:solidFill>
                  <a:srgbClr val="C00000"/>
                </a:solidFill>
              </a:rPr>
              <a:t>ARP poisoning</a:t>
            </a:r>
            <a:r>
              <a:rPr lang="en-US" altLang="zh-TW" dirty="0"/>
              <a:t>"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36634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606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0324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9280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108648" y="1400646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870648" y="1972146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18226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182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563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 flipV="1">
            <a:off x="78424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2594" name="Group 66"/>
          <p:cNvGraphicFramePr>
            <a:graphicFrameLocks noGrp="1"/>
          </p:cNvGraphicFramePr>
          <p:nvPr/>
        </p:nvGraphicFramePr>
        <p:xfrm>
          <a:off x="679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96" name="Text Box 68"/>
          <p:cNvSpPr txBox="1">
            <a:spLocks noChangeArrowheads="1"/>
          </p:cNvSpPr>
          <p:nvPr/>
        </p:nvSpPr>
        <p:spPr bwMode="auto">
          <a:xfrm>
            <a:off x="13654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2597" name="Group 69"/>
          <p:cNvGraphicFramePr>
            <a:graphicFrameLocks noGrp="1"/>
          </p:cNvGraphicFramePr>
          <p:nvPr/>
        </p:nvGraphicFramePr>
        <p:xfrm>
          <a:off x="3727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608" name="Text Box 80"/>
          <p:cNvSpPr txBox="1">
            <a:spLocks noChangeArrowheads="1"/>
          </p:cNvSpPr>
          <p:nvPr/>
        </p:nvSpPr>
        <p:spPr bwMode="auto">
          <a:xfrm>
            <a:off x="42610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pSp>
        <p:nvGrpSpPr>
          <p:cNvPr id="22613" name="Group 85"/>
          <p:cNvGrpSpPr>
            <a:grpSpLocks/>
          </p:cNvGrpSpPr>
          <p:nvPr/>
        </p:nvGrpSpPr>
        <p:grpSpPr bwMode="auto">
          <a:xfrm>
            <a:off x="5940152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0" name="Rectangle 8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2" name="Line 84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4" name="Group 86"/>
          <p:cNvGrpSpPr>
            <a:grpSpLocks/>
          </p:cNvGrpSpPr>
          <p:nvPr/>
        </p:nvGrpSpPr>
        <p:grpSpPr bwMode="auto">
          <a:xfrm rot="-5423267">
            <a:off x="162758" y="1869553"/>
            <a:ext cx="1587500" cy="1122686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5" name="Rectangle 87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7" name="Group 89"/>
          <p:cNvGrpSpPr>
            <a:grpSpLocks/>
          </p:cNvGrpSpPr>
          <p:nvPr/>
        </p:nvGrpSpPr>
        <p:grpSpPr bwMode="auto">
          <a:xfrm>
            <a:off x="1802904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8" name="Rectangle 90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04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0606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0324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9280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4108648" y="1393024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870648" y="1964524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18226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182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563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78424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3563" name="Group 11"/>
          <p:cNvGraphicFramePr>
            <a:graphicFrameLocks noGrp="1"/>
          </p:cNvGraphicFramePr>
          <p:nvPr/>
        </p:nvGraphicFramePr>
        <p:xfrm>
          <a:off x="679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13654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3575" name="Group 23"/>
          <p:cNvGraphicFramePr>
            <a:graphicFrameLocks noGrp="1"/>
          </p:cNvGraphicFramePr>
          <p:nvPr/>
        </p:nvGraphicFramePr>
        <p:xfrm>
          <a:off x="3727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42610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924327" y="4262191"/>
            <a:ext cx="2420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1526749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Now all the packets that A intends to send to B will go to the hacker's machine</a:t>
            </a:r>
          </a:p>
          <a:p>
            <a:r>
              <a:rPr lang="en-US" altLang="zh-TW" dirty="0"/>
              <a:t>Cache entry would expire, so it needs to be updated by sending the ARP reply again</a:t>
            </a:r>
          </a:p>
          <a:p>
            <a:pPr lvl="1"/>
            <a:r>
              <a:rPr lang="en-US" altLang="zh-TW" dirty="0"/>
              <a:t>How often?</a:t>
            </a:r>
          </a:p>
          <a:p>
            <a:pPr lvl="1"/>
            <a:r>
              <a:rPr lang="en-US" altLang="zh-TW" dirty="0"/>
              <a:t> depends on the particular system</a:t>
            </a:r>
          </a:p>
          <a:p>
            <a:pPr lvl="1"/>
            <a:r>
              <a:rPr lang="en-US" altLang="zh-TW" dirty="0"/>
              <a:t>Usually every 40s should be sufficient</a:t>
            </a:r>
          </a:p>
          <a:p>
            <a:r>
              <a:rPr lang="en-US" altLang="zh-TW" dirty="0"/>
              <a:t>In addition the hacker may not want his Ethernet driver talk too much</a:t>
            </a:r>
          </a:p>
          <a:p>
            <a:pPr lvl="1"/>
            <a:r>
              <a:rPr lang="en-US" altLang="zh-TW" dirty="0"/>
              <a:t>Accomplish with </a:t>
            </a:r>
            <a:r>
              <a:rPr lang="en-US" altLang="zh-TW" dirty="0">
                <a:solidFill>
                  <a:srgbClr val="FF0000"/>
                </a:solidFill>
              </a:rPr>
              <a:t>ifconfig -</a:t>
            </a:r>
            <a:r>
              <a:rPr lang="en-US" altLang="zh-TW" dirty="0" err="1">
                <a:solidFill>
                  <a:srgbClr val="FF0000"/>
                </a:solidFill>
              </a:rPr>
              <a:t>arp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22986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1612900" algn="l"/>
              </a:tabLst>
            </a:pPr>
            <a:r>
              <a:rPr lang="en-US" altLang="zh-TW" dirty="0"/>
              <a:t>A hacker inserts his computer between the communications path of two target computers</a:t>
            </a:r>
          </a:p>
          <a:p>
            <a:pPr>
              <a:tabLst>
                <a:tab pos="1612900" algn="l"/>
              </a:tabLst>
            </a:pPr>
            <a:r>
              <a:rPr lang="en-US" altLang="zh-TW" dirty="0"/>
              <a:t>The hacker will forward frames between the two target computers so communications are not interrupted</a:t>
            </a:r>
          </a:p>
          <a:p>
            <a:pPr>
              <a:tabLst>
                <a:tab pos="1612900" algn="l"/>
              </a:tabLst>
            </a:pPr>
            <a:r>
              <a:rPr lang="en-US" altLang="zh-TW" dirty="0"/>
              <a:t>E.g., Hunt, Ettercap</a:t>
            </a:r>
            <a:r>
              <a:rPr lang="en-US" altLang="zh-CN" dirty="0"/>
              <a:t>,</a:t>
            </a:r>
            <a:r>
              <a:rPr lang="en-US" altLang="zh-TW" dirty="0"/>
              <a:t> etc</a:t>
            </a:r>
            <a:r>
              <a:rPr lang="en-US" altLang="zh-CN" dirty="0"/>
              <a:t>.</a:t>
            </a:r>
            <a:endParaRPr lang="en-US" altLang="zh-TW" dirty="0"/>
          </a:p>
          <a:p>
            <a:pPr lvl="1">
              <a:tabLst>
                <a:tab pos="1612900" algn="l"/>
              </a:tabLst>
            </a:pPr>
            <a:r>
              <a:rPr lang="en-US" altLang="zh-TW" dirty="0"/>
              <a:t>Can be obtained easily in many web archives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99711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/>
            <a:r>
              <a:rPr lang="en-US" altLang="zh-TW" dirty="0"/>
              <a:t>The attack is performed as follows:</a:t>
            </a:r>
          </a:p>
          <a:p>
            <a:pPr marL="990600" lvl="1" indent="-533400"/>
            <a:r>
              <a:rPr lang="en-US" altLang="zh-TW" dirty="0"/>
              <a:t>Suppose X is the hacker's computer</a:t>
            </a:r>
          </a:p>
          <a:p>
            <a:pPr marL="990600" lvl="1" indent="-533400"/>
            <a:r>
              <a:rPr lang="en-US" altLang="zh-TW" dirty="0"/>
              <a:t>T1 and T2 are the targets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X poisons the ARP cache of T1 and T2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T1 associates T2's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T2 associates T1's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All of T1 and T2's traffic will then go to X first, instead of directly to each other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1329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2765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2767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27683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84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6" name="Group 38"/>
          <p:cNvGrpSpPr>
            <a:grpSpLocks/>
          </p:cNvGrpSpPr>
          <p:nvPr/>
        </p:nvGrpSpPr>
        <p:grpSpPr bwMode="auto">
          <a:xfrm rot="-5423267">
            <a:off x="-275855" y="1490137"/>
            <a:ext cx="1920875" cy="914400"/>
            <a:chOff x="3706" y="240"/>
            <a:chExt cx="1452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87" name="Rectangle 39"/>
            <p:cNvSpPr>
              <a:spLocks noChangeArrowheads="1"/>
            </p:cNvSpPr>
            <p:nvPr/>
          </p:nvSpPr>
          <p:spPr bwMode="auto">
            <a:xfrm>
              <a:off x="3706" y="240"/>
              <a:ext cx="145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88" name="Line 40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9" name="Group 41"/>
          <p:cNvGrpSpPr>
            <a:grpSpLocks/>
          </p:cNvGrpSpPr>
          <p:nvPr/>
        </p:nvGrpSpPr>
        <p:grpSpPr bwMode="auto">
          <a:xfrm>
            <a:off x="13716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90" name="Rectangle 4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91" name="Line 43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91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073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074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212725" y="5177896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30632757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1755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1767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31779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1780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1788" name="Group 44"/>
          <p:cNvGrpSpPr>
            <a:grpSpLocks/>
          </p:cNvGrpSpPr>
          <p:nvPr/>
        </p:nvGrpSpPr>
        <p:grpSpPr bwMode="auto">
          <a:xfrm rot="-5423267">
            <a:off x="2635250" y="1733550"/>
            <a:ext cx="1587500" cy="9144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1789" name="Rectangle 45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90" name="Line 46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383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277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279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200400" y="5207000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8380390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4827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4839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2743201" y="0"/>
            <a:ext cx="33826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 intended to send to T2</a:t>
            </a:r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>
            <a:off x="5029200" y="1651000"/>
            <a:ext cx="0" cy="1143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5181600" y="1841500"/>
            <a:ext cx="124906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relay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14701063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585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586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2743201" y="0"/>
            <a:ext cx="309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 relay the message</a:t>
            </a:r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triangle" w="lg" len="lg"/>
            <a:tailEnd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82" name="Text Box 42"/>
          <p:cNvSpPr txBox="1">
            <a:spLocks noChangeArrowheads="1"/>
          </p:cNvSpPr>
          <p:nvPr/>
        </p:nvSpPr>
        <p:spPr bwMode="auto">
          <a:xfrm>
            <a:off x="5181600" y="1841500"/>
            <a:ext cx="133562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intended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send to T1</a:t>
            </a:r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5029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047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Defenses against 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No Universal defense (!)</a:t>
            </a:r>
          </a:p>
          <a:p>
            <a:r>
              <a:rPr lang="en-US" altLang="zh-TW" dirty="0"/>
              <a:t>Use static ARP entries</a:t>
            </a:r>
          </a:p>
          <a:p>
            <a:pPr lvl="1"/>
            <a:r>
              <a:rPr lang="en-US" altLang="zh-TW" dirty="0"/>
              <a:t>Cannot be updated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TW" dirty="0"/>
              <a:t>Spoofed ARP replies are ignored</a:t>
            </a:r>
          </a:p>
          <a:p>
            <a:pPr lvl="1"/>
            <a:r>
              <a:rPr lang="en-US" altLang="zh-TW" dirty="0"/>
              <a:t>ARP table needs a static entry for each machine on the network</a:t>
            </a:r>
          </a:p>
          <a:p>
            <a:pPr lvl="1"/>
            <a:r>
              <a:rPr lang="en-US" altLang="zh-TW" dirty="0"/>
              <a:t>Large overhead</a:t>
            </a:r>
          </a:p>
          <a:p>
            <a:pPr lvl="2"/>
            <a:r>
              <a:rPr lang="en-US" altLang="zh-TW" dirty="0"/>
              <a:t>Deploying these tables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TW" dirty="0"/>
              <a:t>Keep the table up-to-date</a:t>
            </a:r>
          </a:p>
          <a:p>
            <a:r>
              <a:rPr lang="en-US" altLang="zh-TW" dirty="0" err="1"/>
              <a:t>Arpwatch</a:t>
            </a:r>
            <a:endParaRPr lang="en-US" altLang="zh-TW" dirty="0"/>
          </a:p>
          <a:p>
            <a:pPr lvl="1"/>
            <a:r>
              <a:rPr lang="en-US" altLang="zh-CN" dirty="0"/>
              <a:t>A free UNIX program which listens for ARP replies on a network</a:t>
            </a:r>
          </a:p>
          <a:p>
            <a:pPr lvl="1"/>
            <a:r>
              <a:rPr lang="en-US" altLang="zh-CN" dirty="0"/>
              <a:t>Build a table of IP/MAC associations and store it in a file</a:t>
            </a:r>
          </a:p>
          <a:p>
            <a:pPr lvl="1"/>
            <a:r>
              <a:rPr lang="en-US" altLang="zh-CN" dirty="0"/>
              <a:t>When a MAC/IP pair changes (flip-flop), an email is sent to an administrator</a:t>
            </a:r>
          </a:p>
          <a:p>
            <a:endParaRPr lang="en-US" altLang="zh-TW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18763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End-to-end Layer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95451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End-to-end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Network layer has no guarantees on:</a:t>
            </a:r>
          </a:p>
          <a:p>
            <a:pPr lvl="1"/>
            <a:r>
              <a:rPr lang="en-US" altLang="zh-CN" dirty="0">
                <a:ea typeface="ＭＳ Ｐゴシック" charset="0"/>
              </a:rPr>
              <a:t>Delay			- Order of arrival</a:t>
            </a:r>
          </a:p>
          <a:p>
            <a:pPr lvl="1"/>
            <a:r>
              <a:rPr lang="en-US" altLang="zh-CN" dirty="0">
                <a:ea typeface="ＭＳ Ｐゴシック" charset="0"/>
              </a:rPr>
              <a:t>Certainty of arrival		- Accuracy of content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Right place to deliver</a:t>
            </a:r>
          </a:p>
          <a:p>
            <a:endParaRPr lang="en-US" altLang="zh-CN" dirty="0">
              <a:ea typeface="ＭＳ Ｐゴシック" charset="0"/>
            </a:endParaRPr>
          </a:p>
          <a:p>
            <a:r>
              <a:rPr lang="en-US" altLang="zh-CN" dirty="0">
                <a:ea typeface="ＭＳ Ｐゴシック" charset="0"/>
              </a:rPr>
              <a:t>End-to-end layer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single design is likely to suffice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Transport protocol for each class of application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773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Famous Transport Protocols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UDP (User Datagram Protocol)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Be used directly for some simple applications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Also be used as a component for other protocols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TCP (Transmission Control Protocol)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Keep order, no missing, no duplication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Provision for flow control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RTP (Real-time Transport Protocol)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Built on UDP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Be used for streaming video or voice, etc.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No "one size fits all"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8036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Assurance of End-to-end 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at-least-once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at-most-once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data integrity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stream order &amp; closing of connections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jitter control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authenticity and privacy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end-to-end performance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568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Assurance of At-least-once Delivery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RTT (Round-trip time)</a:t>
            </a:r>
          </a:p>
          <a:p>
            <a:pPr lvl="1"/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to_time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+ 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process_time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+ 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back_time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(ack)</a:t>
            </a:r>
          </a:p>
          <a:p>
            <a:r>
              <a:rPr lang="en-US" altLang="zh-CN" dirty="0">
                <a:ea typeface="ＭＳ Ｐゴシック" charset="0"/>
              </a:rPr>
              <a:t>At least once on best effort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 packet with </a:t>
            </a:r>
            <a:r>
              <a:rPr lang="en-US" altLang="zh-CN" b="1" dirty="0">
                <a:solidFill>
                  <a:srgbClr val="FF0000"/>
                </a:solidFill>
                <a:ea typeface="ＭＳ Ｐゴシック" charset="0"/>
              </a:rPr>
              <a:t>nonce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Sender keeps a copy of the packet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Resend if timeout before receiving acknowledge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acknowledges a packet with its </a:t>
            </a:r>
            <a:r>
              <a:rPr lang="en-US" altLang="zh-CN" b="1" dirty="0">
                <a:solidFill>
                  <a:srgbClr val="FF0000"/>
                </a:solidFill>
                <a:ea typeface="ＭＳ Ｐゴシック" charset="0"/>
              </a:rPr>
              <a:t>nonce</a:t>
            </a:r>
            <a:endParaRPr lang="en-US" altLang="zh-CN" dirty="0">
              <a:ea typeface="ＭＳ Ｐゴシック" charset="0"/>
            </a:endParaRPr>
          </a:p>
          <a:p>
            <a:r>
              <a:rPr lang="en-US" altLang="zh-CN" dirty="0">
                <a:ea typeface="ＭＳ Ｐゴシック" charset="0"/>
              </a:rPr>
              <a:t>Try </a:t>
            </a:r>
            <a:r>
              <a:rPr lang="en-US" altLang="zh-CN" i="1" dirty="0">
                <a:ea typeface="ＭＳ Ｐゴシック" charset="0"/>
              </a:rPr>
              <a:t>limit</a:t>
            </a:r>
            <a:r>
              <a:rPr lang="en-US" altLang="zh-CN" dirty="0">
                <a:ea typeface="ＭＳ Ｐゴシック" charset="0"/>
              </a:rPr>
              <a:t> times before returning error to app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6112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Assurance of At-least-once Delivery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Dilemma</a:t>
            </a:r>
          </a:p>
          <a:p>
            <a:pPr lvl="1"/>
            <a:r>
              <a:rPr lang="en-US" altLang="zh-CN" dirty="0">
                <a:ea typeface="ＭＳ Ｐゴシック" charset="0"/>
              </a:rPr>
              <a:t>1. The data was not delivered</a:t>
            </a:r>
          </a:p>
          <a:p>
            <a:pPr lvl="1"/>
            <a:r>
              <a:rPr lang="en-US" altLang="zh-CN" dirty="0">
                <a:ea typeface="ＭＳ Ｐゴシック" charset="0"/>
              </a:rPr>
              <a:t>2. The data was delivered, but no ACK received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way to know which situation</a:t>
            </a:r>
          </a:p>
          <a:p>
            <a:r>
              <a:rPr lang="en-US" altLang="zh-CN" dirty="0">
                <a:ea typeface="ＭＳ Ｐゴシック" charset="0"/>
              </a:rPr>
              <a:t>At-least-once delivery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absolute assurance for at-least-once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Ensure if it is possible to get through, the message </a:t>
            </a:r>
            <a:br>
              <a:rPr lang="en-US" altLang="zh-CN" dirty="0">
                <a:ea typeface="ＭＳ Ｐゴシック" charset="0"/>
              </a:rPr>
            </a:br>
            <a:r>
              <a:rPr lang="en-US" altLang="zh-CN" dirty="0">
                <a:ea typeface="ＭＳ Ｐゴシック" charset="0"/>
              </a:rPr>
              <a:t>will get through eventually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Ensure if impossible to confirm delivery, app will know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assurance for no-duplication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0619472-8C8E-E145-89FF-246A8DCEC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176" y="1345332"/>
            <a:ext cx="2614375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1565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Decide Timeout?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Fixed timer: dilemma of fixed timer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Too short? unnecessary resend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Too long? take long time to discover lost packets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Adaptive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E.g., adjust by currently observed RTT, set timer to 150%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Exponential back-off: doubling from a small timer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NAK (Negative </a:t>
            </a:r>
            <a:r>
              <a:rPr lang="en-US" altLang="zh-CN" dirty="0" err="1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AcKnowledgment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sends a message that lists missing items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can count arriving segments rather than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Sender can have no timer (only once per stream)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6118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Fixed Timer is Evil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Fixed timers lead to congestion collapse in NFS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Emergent phase synchronization of periodic protocols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lang="zh-CN" altLang="en-US" dirty="0">
              <a:ea typeface="MS PGothic" panose="020B0600070205080204" pitchFamily="34" charset="-128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995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200" dirty="0">
                <a:ea typeface="MS PGothic" panose="020B0600070205080204" pitchFamily="34" charset="-128"/>
              </a:rPr>
              <a:t>Emergent Phase Synchronization of Periodic Protocols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Periodic polling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E.g. picking up mail, sending "are-you-there?"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 workstation sends a broadcast packet every 5 minutes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All workstations try to broadcast at the same time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Each workstation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 a broadcast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Set a fixed timer</a:t>
            </a:r>
          </a:p>
          <a:p>
            <a:r>
              <a:rPr lang="en-US" altLang="zh-CN" i="1" dirty="0">
                <a:solidFill>
                  <a:srgbClr val="0096FF"/>
                </a:solidFill>
                <a:ea typeface="MS PGothic" panose="020B0600070205080204" pitchFamily="34" charset="-128"/>
              </a:rPr>
              <a:t>Lesson: Fixed timers have many evils. Do</a:t>
            </a:r>
            <a:r>
              <a:rPr lang="zh-CN" altLang="en-US" i="1" dirty="0">
                <a:solidFill>
                  <a:srgbClr val="0096FF"/>
                </a:solidFill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solidFill>
                  <a:srgbClr val="0096FF"/>
                </a:solidFill>
                <a:ea typeface="MS PGothic" panose="020B0600070205080204" pitchFamily="34" charset="-128"/>
              </a:rPr>
              <a:t>not assume that unsynchronized periodic activities will stay that way</a:t>
            </a:r>
            <a:endParaRPr lang="zh-CN" altLang="en-US" i="1" dirty="0">
              <a:solidFill>
                <a:srgbClr val="0096FF"/>
              </a:solidFill>
              <a:ea typeface="MS PGothic" panose="020B0600070205080204" pitchFamily="34" charset="-128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494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NETGEAR added a feature to wireless router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Logging packets -&gt; timestamp -&gt; time server (SNTP) -&gt; name discovery -&gt; 128.105.39.11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  <a:ea typeface="MS PGothic" panose="020B0600070205080204" pitchFamily="34" charset="-128"/>
              </a:rPr>
              <a:t>Once per second </a:t>
            </a:r>
            <a:r>
              <a:rPr lang="en-US" altLang="zh-CN" dirty="0">
                <a:ea typeface="MS PGothic" panose="020B0600070205080204" pitchFamily="34" charset="-128"/>
              </a:rPr>
              <a:t>(!)</a:t>
            </a:r>
            <a:r>
              <a:rPr lang="zh-CN" altLang="en-US" dirty="0">
                <a:ea typeface="MS PGothic" panose="020B0600070205080204" pitchFamily="34" charset="-128"/>
              </a:rPr>
              <a:t> </a:t>
            </a:r>
            <a:r>
              <a:rPr lang="en-US" altLang="zh-CN" dirty="0">
                <a:ea typeface="MS PGothic" panose="020B0600070205080204" pitchFamily="34" charset="-128"/>
              </a:rPr>
              <a:t>until receive a response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Once per minute or per day after that</a:t>
            </a:r>
          </a:p>
          <a:p>
            <a:pPr>
              <a:spcBef>
                <a:spcPts val="165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Wisconsin Univ.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On May 14, 2003, at about 8:00 am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From 20,000 to 60,000 requests per second, filtering 23457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After one week, 270,000 requests per second, 150Mbps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005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Lesson(s)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Fixed timers, again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Fixed Internet address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The client implements only part of a protocol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There is a reason for features likes the "</a:t>
            </a:r>
            <a:r>
              <a:rPr lang="en-US" altLang="zh-CN" sz="1600" i="1" dirty="0">
                <a:ea typeface="MS PGothic" panose="020B0600070205080204" pitchFamily="34" charset="-128"/>
              </a:rPr>
              <a:t>go away</a:t>
            </a:r>
            <a:r>
              <a:rPr lang="en-US" altLang="zh-CN" sz="1600" dirty="0">
                <a:ea typeface="MS PGothic" panose="020B0600070205080204" pitchFamily="34" charset="-128"/>
              </a:rPr>
              <a:t>" response in SNTP</a:t>
            </a:r>
            <a:endParaRPr lang="zh-CN" altLang="en-US" sz="1600" dirty="0">
              <a:ea typeface="MS PGothic" panose="020B0600070205080204" pitchFamily="34" charset="-128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737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Decide Timeout?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Fixed timer: dilemma of fixed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short: unnecessary resend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long: take long time to discover lost packets</a:t>
            </a:r>
          </a:p>
          <a:p>
            <a:r>
              <a:rPr lang="en-US" altLang="zh-CN" dirty="0">
                <a:ea typeface="ＭＳ Ｐゴシック" charset="0"/>
              </a:rPr>
              <a:t>Adaptive timer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E.g., adjust by currently observed RTT, set timer to 150%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Exponential back-off: doubling from a small timer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NAK (Negative </a:t>
            </a:r>
            <a:r>
              <a:rPr lang="en-US" altLang="zh-CN" dirty="0" err="1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AcKnowledgment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sends a message that lists missing items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can count arriving segments rather than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Sender can have no timer (only once per stream)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3251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RTT Could be Highly Variable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11FED19-CCA1-BF41-A7FB-15BC9B412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50" y="1420813"/>
            <a:ext cx="51181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704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Calculating RTT and Timeout (in TCP)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467544" y="1129308"/>
            <a:ext cx="7805738" cy="3263504"/>
          </a:xfr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zh-CN" dirty="0"/>
              <a:t>Exponentially Weighted Moving Average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zh-CN" dirty="0"/>
              <a:t>Estimate both the average </a:t>
            </a:r>
            <a:r>
              <a:rPr lang="en-US" altLang="zh-CN" i="1" dirty="0" err="1"/>
              <a:t>rtt_avg</a:t>
            </a:r>
            <a:r>
              <a:rPr lang="en-US" altLang="zh-CN" dirty="0"/>
              <a:t> and the deviation </a:t>
            </a:r>
            <a:r>
              <a:rPr lang="en-US" altLang="zh-CN" i="1" dirty="0" err="1"/>
              <a:t>rtt_dev</a:t>
            </a:r>
            <a:r>
              <a:rPr lang="en-US" altLang="zh-CN" i="1" dirty="0"/>
              <a:t>  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zh-CN" dirty="0"/>
              <a:t>Procedure </a:t>
            </a:r>
            <a:r>
              <a:rPr lang="en-US" altLang="zh-CN" i="1" dirty="0" err="1"/>
              <a:t>calc_rtt</a:t>
            </a:r>
            <a:r>
              <a:rPr lang="en-US" altLang="zh-CN" dirty="0"/>
              <a:t>(</a:t>
            </a:r>
            <a:r>
              <a:rPr lang="en-US" altLang="zh-CN" dirty="0" err="1"/>
              <a:t>rtt_sample</a:t>
            </a:r>
            <a:r>
              <a:rPr lang="en-US" altLang="zh-CN" dirty="0"/>
              <a:t>)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a*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rtt_sample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+ (1-a)*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; /* a = 1/8 */ 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absolute(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rtt_sample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–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);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b*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+ (1-b)*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;  /* b = 1/4 */  </a:t>
            </a:r>
            <a:endParaRPr lang="en-US" altLang="zh-CN" sz="1600" b="1" dirty="0">
              <a:solidFill>
                <a:srgbClr val="0096FF"/>
              </a:solidFill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0000"/>
              </a:lnSpc>
            </a:pPr>
            <a:r>
              <a:rPr lang="en-US" altLang="zh-CN" dirty="0"/>
              <a:t>Procedure </a:t>
            </a:r>
            <a:r>
              <a:rPr lang="en-US" altLang="zh-CN" i="1" dirty="0" err="1"/>
              <a:t>calc_timeout</a:t>
            </a:r>
            <a:r>
              <a:rPr lang="en-US" altLang="zh-CN" i="1" dirty="0"/>
              <a:t>(</a:t>
            </a:r>
            <a:r>
              <a:rPr lang="en-US" altLang="zh-CN" i="1" dirty="0" err="1"/>
              <a:t>rtt_avg</a:t>
            </a:r>
            <a:r>
              <a:rPr lang="en-US" altLang="zh-CN" i="1" dirty="0"/>
              <a:t>, </a:t>
            </a:r>
            <a:r>
              <a:rPr lang="en-US" altLang="zh-CN" i="1" dirty="0" err="1"/>
              <a:t>rtt_dev</a:t>
            </a:r>
            <a:r>
              <a:rPr lang="en-US" altLang="zh-CN" i="1" dirty="0"/>
              <a:t>)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>
                <a:solidFill>
                  <a:srgbClr val="0096FF"/>
                </a:solidFill>
                <a:latin typeface="Courier New"/>
                <a:cs typeface="Courier New"/>
              </a:rPr>
              <a:t>Timeout =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cs typeface="Courier New"/>
              </a:rPr>
              <a:t> + 4*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cs typeface="Courier New"/>
              </a:rPr>
              <a:t>rtt_dev</a:t>
            </a:r>
            <a:endParaRPr lang="en-US" altLang="zh-CN" sz="1600" b="1" dirty="0">
              <a:solidFill>
                <a:srgbClr val="0096FF"/>
              </a:solidFill>
              <a:latin typeface="Courier New"/>
              <a:cs typeface="Courier New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FF0B6811-739A-8E48-AB8D-9F03B6A64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38061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Decide Timeout?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Fixed timer: dilemma of fixed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short: unnecessary resend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long: take long time to discover lost packets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Adaptive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E.g., adjust by currently observed RTT, set timer to 150%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Exponential back-off: doubling from a small timer</a:t>
            </a:r>
          </a:p>
          <a:p>
            <a:r>
              <a:rPr lang="en-US" altLang="zh-CN" dirty="0">
                <a:ea typeface="ＭＳ Ｐゴシック" charset="0"/>
              </a:rPr>
              <a:t>NAK (Negative </a:t>
            </a:r>
            <a:r>
              <a:rPr lang="en-US" altLang="zh-CN" dirty="0" err="1">
                <a:ea typeface="ＭＳ Ｐゴシック" charset="0"/>
              </a:rPr>
              <a:t>AcKnowledgment</a:t>
            </a:r>
            <a:r>
              <a:rPr lang="en-US" altLang="zh-CN" dirty="0"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sends a message that lists missing items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can count arriving segments rather than timer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Sender can have no timer (only once per stream)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5459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Assurance of At-most-once Delivery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At-least-once delivery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Remember state at the sending side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Tends to generate duplicated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requests</a:t>
            </a:r>
          </a:p>
          <a:p>
            <a:r>
              <a:rPr lang="en-US" altLang="zh-CN" dirty="0">
                <a:ea typeface="ＭＳ Ｐゴシック" charset="0"/>
              </a:rPr>
              <a:t>At-most-once delivery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Maintains a table of nonce at the receiving side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The table may grow indefinitely</a:t>
            </a:r>
          </a:p>
          <a:p>
            <a:pPr lvl="2"/>
            <a:r>
              <a:rPr lang="en-US" altLang="zh-CN" sz="1600" dirty="0">
                <a:ea typeface="ＭＳ Ｐゴシック" charset="0"/>
              </a:rPr>
              <a:t>Space and search time</a:t>
            </a:r>
          </a:p>
          <a:p>
            <a:pPr lvl="2"/>
            <a:r>
              <a:rPr lang="en-US" altLang="zh-CN" sz="1600" dirty="0">
                <a:solidFill>
                  <a:srgbClr val="FF0000"/>
                </a:solidFill>
                <a:ea typeface="ＭＳ Ｐゴシック" charset="0"/>
              </a:rPr>
              <a:t>Tombstones</a:t>
            </a:r>
            <a:r>
              <a:rPr lang="en-US" altLang="zh-CN" sz="1600" dirty="0">
                <a:ea typeface="ＭＳ Ｐゴシック" charset="0"/>
              </a:rPr>
              <a:t> (something that cannot be deleted </a:t>
            </a:r>
            <a:r>
              <a:rPr lang="en-US" altLang="zh-CN" sz="1600" i="1" dirty="0">
                <a:ea typeface="ＭＳ Ｐゴシック" charset="0"/>
              </a:rPr>
              <a:t>forever</a:t>
            </a:r>
            <a:r>
              <a:rPr lang="en-US" altLang="zh-CN" sz="1600" dirty="0"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ea typeface="ＭＳ Ｐゴシック" charset="0"/>
              </a:rPr>
              <a:t>Another way: Make the application tolerate duplicated requests</a:t>
            </a:r>
          </a:p>
          <a:p>
            <a:pPr lvl="2"/>
            <a:r>
              <a:rPr lang="en-US" altLang="zh-CN" sz="1600" dirty="0">
                <a:ea typeface="ＭＳ Ｐゴシック" charset="0"/>
              </a:rPr>
              <a:t>Recall the NFS collapse case: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server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wastes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time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to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execute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duplicated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requests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8537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Duplicate Suppression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Monotonically increasing sequence number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Receiver discards smaller nonce,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only holds the last nonce, one per sender</a:t>
            </a:r>
            <a:r>
              <a:rPr lang="zh-CN" altLang="en-US" dirty="0">
                <a:ea typeface="ＭＳ Ｐゴシック" charset="0"/>
              </a:rPr>
              <a:t> </a:t>
            </a:r>
            <a:endParaRPr lang="en-US" altLang="zh-CN" dirty="0">
              <a:ea typeface="ＭＳ Ｐゴシック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Now,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old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nonce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a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i="1" dirty="0">
                <a:ea typeface="ＭＳ Ｐゴシック" charset="0"/>
              </a:rPr>
              <a:t>tombstone</a:t>
            </a:r>
            <a:r>
              <a:rPr lang="en-US" altLang="zh-CN" dirty="0">
                <a:ea typeface="ＭＳ Ｐゴシック" charset="0"/>
              </a:rPr>
              <a:t>!</a:t>
            </a:r>
          </a:p>
          <a:p>
            <a:pPr lvl="1">
              <a:lnSpc>
                <a:spcPct val="100000"/>
              </a:lnSpc>
            </a:pPr>
            <a:endParaRPr lang="en-US" altLang="zh-CN" dirty="0">
              <a:ea typeface="ＭＳ Ｐゴシック" charset="0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Use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a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different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port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for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each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new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request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Should never reuse the old port number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But,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old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port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now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i="1" dirty="0">
                <a:ea typeface="ＭＳ Ｐゴシック" charset="0"/>
              </a:rPr>
              <a:t>tombstone</a:t>
            </a:r>
            <a:r>
              <a:rPr lang="en-US" altLang="zh-CN" dirty="0">
                <a:ea typeface="ＭＳ Ｐゴシック" charset="0"/>
              </a:rPr>
              <a:t>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8036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Duplicate Suppression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Accept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possibility of making a mistake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E.g., if sender always gives up after five RTT (cannot ensure at-least-once), then receiver can safely discard </a:t>
            </a:r>
            <a:r>
              <a:rPr lang="en-US" altLang="zh-CN" i="1" dirty="0">
                <a:ea typeface="ＭＳ Ｐゴシック" charset="0"/>
              </a:rPr>
              <a:t>nonces</a:t>
            </a:r>
            <a:r>
              <a:rPr lang="en-US" altLang="zh-CN" dirty="0">
                <a:ea typeface="ＭＳ Ｐゴシック" charset="0"/>
              </a:rPr>
              <a:t> that are older than five RTT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It is possible that a packet finally shows up after long delay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(solution: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wait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long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time)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Receiver crashes and restarts: lose the table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One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solution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to use a new port number each time the system restarts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Another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to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ignore all packets until the number of RTT has passed since restarting, if sender tries limit times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96FF"/>
                </a:solidFill>
                <a:ea typeface="ＭＳ Ｐゴシック" charset="0"/>
              </a:rPr>
              <a:t>Anyway, duplicate suppression makes the system complex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0470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Assurance of Data Integrity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Data integrity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gets the same contents as sender</a:t>
            </a:r>
          </a:p>
          <a:p>
            <a:r>
              <a:rPr lang="en-US" altLang="zh-CN" dirty="0">
                <a:ea typeface="ＭＳ Ｐゴシック" charset="0"/>
              </a:rPr>
              <a:t>Reliable delivery protocol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Sender: adds checksum to the end-to-end layer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Receiver: recalculates the checksum, discards if not match </a:t>
            </a:r>
          </a:p>
          <a:p>
            <a:r>
              <a:rPr lang="en-US" altLang="zh-CN" dirty="0">
                <a:solidFill>
                  <a:schemeClr val="accent1"/>
                </a:solidFill>
                <a:ea typeface="ＭＳ Ｐゴシック" charset="0"/>
              </a:rPr>
              <a:t>Q:</a:t>
            </a:r>
            <a:r>
              <a:rPr lang="zh-CN" altLang="en-US" dirty="0">
                <a:solidFill>
                  <a:schemeClr val="accent1"/>
                </a:solidFill>
                <a:ea typeface="ＭＳ Ｐゴシック" charset="0"/>
              </a:rPr>
              <a:t> </a:t>
            </a:r>
            <a:r>
              <a:rPr lang="en-US" altLang="zh-CN" dirty="0">
                <a:solidFill>
                  <a:schemeClr val="accent1"/>
                </a:solidFill>
                <a:ea typeface="ＭＳ Ｐゴシック" charset="0"/>
              </a:rPr>
              <a:t>Is it redundant since link layer provides checksum?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No.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Besides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network,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there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could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be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other errors, e.g., in memory copying</a:t>
            </a:r>
          </a:p>
          <a:p>
            <a:r>
              <a:rPr lang="en-US" altLang="zh-CN" dirty="0">
                <a:ea typeface="ＭＳ Ｐゴシック" charset="0"/>
              </a:rPr>
              <a:t>The assurance is not absolute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What if a packet is mis-delivered and the receiver ACK?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8079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Segments and Reassembly of Long Messages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Bridge the difference between message and MTU</a:t>
            </a:r>
          </a:p>
          <a:p>
            <a:pPr lvl="1"/>
            <a:r>
              <a:rPr lang="en-US" altLang="zh-CN" dirty="0"/>
              <a:t>Message length: determined by application</a:t>
            </a:r>
          </a:p>
          <a:p>
            <a:pPr lvl="1"/>
            <a:r>
              <a:rPr lang="en-US" altLang="zh-CN" dirty="0"/>
              <a:t>MTU: determined by network</a:t>
            </a:r>
          </a:p>
          <a:p>
            <a:r>
              <a:rPr lang="en-US" altLang="zh-CN" dirty="0"/>
              <a:t>Segment contains ID for where it fits</a:t>
            </a:r>
          </a:p>
          <a:p>
            <a:pPr lvl="1"/>
            <a:r>
              <a:rPr lang="en-US" altLang="zh-CN" dirty="0"/>
              <a:t>E.g., 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message 914, segment 3 of 7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endParaRPr lang="en-US" altLang="zh-CN" dirty="0"/>
          </a:p>
          <a:p>
            <a:pPr lvl="1"/>
            <a:r>
              <a:rPr lang="en-US" altLang="zh-CN" dirty="0"/>
              <a:t>Can be used for </a:t>
            </a:r>
            <a:r>
              <a:rPr lang="en-US" altLang="zh-CN" i="1" dirty="0"/>
              <a:t>at-least-once </a:t>
            </a:r>
            <a:r>
              <a:rPr lang="en-US" altLang="zh-CN" dirty="0"/>
              <a:t>and </a:t>
            </a:r>
            <a:r>
              <a:rPr lang="en-US" altLang="zh-CN" i="1" dirty="0"/>
              <a:t>at-most-once </a:t>
            </a:r>
            <a:r>
              <a:rPr lang="en-US" altLang="zh-CN" dirty="0"/>
              <a:t>delivery</a:t>
            </a:r>
          </a:p>
          <a:p>
            <a:r>
              <a:rPr lang="en-US" altLang="zh-CN" dirty="0"/>
              <a:t>Reassembly</a:t>
            </a:r>
          </a:p>
          <a:p>
            <a:pPr lvl="1"/>
            <a:r>
              <a:rPr lang="en-US" altLang="zh-CN" dirty="0"/>
              <a:t>Out-of-order, mingled with other message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s segments</a:t>
            </a:r>
          </a:p>
          <a:p>
            <a:pPr lvl="1"/>
            <a:r>
              <a:rPr lang="en-US" altLang="zh-CN" dirty="0"/>
              <a:t>Allocating a buffer large enough to hold the message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0274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When Out of Order…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Solution-1: Receiver only ACK in order packets, discards others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Waste of bandwidth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Solution-2: ACK every packet and hold early packets in buffer, release the buffer when all in order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Need using </a:t>
            </a:r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large buffer</a:t>
            </a:r>
            <a:r>
              <a:rPr lang="en-US" altLang="zh-CN" dirty="0">
                <a:ea typeface="MS PGothic" panose="020B0600070205080204" pitchFamily="34" charset="-128"/>
              </a:rPr>
              <a:t> when waiting for a bad packet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Solution-3: Combine the two above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Discard if buffer is full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New problem: </a:t>
            </a:r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how much buffer</a:t>
            </a:r>
            <a:r>
              <a:rPr lang="en-US" altLang="zh-CN" dirty="0">
                <a:ea typeface="MS PGothic" panose="020B0600070205080204" pitchFamily="34" charset="-128"/>
              </a:rPr>
              <a:t>?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Speedup for common case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NAK to avoid timeout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If NAKs are causing duplicates, stop NAKs</a:t>
            </a:r>
          </a:p>
          <a:p>
            <a:pPr>
              <a:lnSpc>
                <a:spcPct val="100000"/>
              </a:lnSpc>
            </a:pPr>
            <a:r>
              <a:rPr lang="en-US" altLang="zh-CN" i="1" dirty="0">
                <a:ea typeface="MS PGothic" panose="020B0600070205080204" pitchFamily="34" charset="-128"/>
              </a:rPr>
              <a:t>TCP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is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based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on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ACK,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not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NAK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3282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Closing of Connections</a:t>
            </a:r>
            <a:endParaRPr lang="zh-CN" altLang="en-US">
              <a:ea typeface="MS PGothic" panose="020B0600070205080204" pitchFamily="34" charset="-128"/>
            </a:endParaRPr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Open a 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Create a record to keep track of which elements have been sent, received, acknowledged</a:t>
            </a:r>
          </a:p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Close a 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When finish, it needs to report an end-of-stream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Both ends need to agree last element is OK and then close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1. Alice sends close request to Bob with stream record ID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2. Bob checks and agrees, sends a close ACK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3. Alice receives ACK, turn off sender, discard record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4. Alice sends "all done" to Bob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5. Bob receives "all done" and discard stream record</a:t>
            </a:r>
            <a:endParaRPr lang="zh-CN" altLang="en-US" sz="1600" dirty="0">
              <a:ea typeface="MS PGothic" panose="020B0600070205080204" pitchFamily="34" charset="-128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868144" y="4081636"/>
            <a:ext cx="302433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00" b="1" dirty="0">
                <a:solidFill>
                  <a:srgbClr val="C00000"/>
                </a:solidFill>
                <a:latin typeface="Courier New"/>
                <a:cs typeface="Courier New"/>
              </a:rPr>
              <a:t>&lt;- What if duplicate?</a:t>
            </a:r>
            <a:endParaRPr lang="zh-CN" altLang="en-US" sz="1500" b="1" dirty="0">
              <a:solidFill>
                <a:srgbClr val="C00000"/>
              </a:solidFill>
              <a:latin typeface="Courier New"/>
              <a:cs typeface="Courier New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DFB4F3E-97B9-DA4E-93FA-51FF2040B55E}"/>
              </a:ext>
            </a:extLst>
          </p:cNvPr>
          <p:cNvSpPr txBox="1">
            <a:spLocks/>
          </p:cNvSpPr>
          <p:nvPr/>
        </p:nvSpPr>
        <p:spPr>
          <a:xfrm>
            <a:off x="6705600" y="54493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21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5. Assurance of Jitter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Real-time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When reliability is less important than timely delivery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 few error in a movie may not be noticed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Jitter</a:t>
            </a:r>
            <a:r>
              <a:rPr lang="en-US" altLang="zh-CN" dirty="0">
                <a:ea typeface="MS PGothic" panose="020B0600070205080204" pitchFamily="34" charset="-128"/>
              </a:rPr>
              <a:t>: variability in delivery time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Strategy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Basic: delay all arriving segments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6028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5. Assurance of Jitter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Measure the distribution of delays in a chart showing delay time vs. frequency of that delay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Choose an acceptable frequency of delivery failure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Determine </a:t>
            </a:r>
            <a:r>
              <a:rPr lang="en-US" altLang="zh-CN" dirty="0" err="1">
                <a:ea typeface="MS PGothic" panose="020B0600070205080204" pitchFamily="34" charset="-128"/>
              </a:rPr>
              <a:t>D</a:t>
            </a:r>
            <a:r>
              <a:rPr lang="en-US" altLang="zh-CN" baseline="-25000" dirty="0" err="1">
                <a:ea typeface="MS PGothic" panose="020B0600070205080204" pitchFamily="34" charset="-128"/>
              </a:rPr>
              <a:t>long</a:t>
            </a:r>
            <a:r>
              <a:rPr lang="en-US" altLang="zh-CN" baseline="-25000" dirty="0">
                <a:ea typeface="MS PGothic" panose="020B0600070205080204" pitchFamily="34" charset="-128"/>
              </a:rPr>
              <a:t> </a:t>
            </a:r>
            <a:r>
              <a:rPr lang="en-US" altLang="zh-CN" dirty="0">
                <a:ea typeface="MS PGothic" panose="020B0600070205080204" pitchFamily="34" charset="-128"/>
              </a:rPr>
              <a:t>that longer than 99% delay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Determine the shortest delay, </a:t>
            </a:r>
            <a:r>
              <a:rPr lang="en-US" altLang="zh-CN" dirty="0" err="1">
                <a:ea typeface="MS PGothic" panose="020B0600070205080204" pitchFamily="34" charset="-128"/>
              </a:rPr>
              <a:t>D</a:t>
            </a:r>
            <a:r>
              <a:rPr lang="en-US" altLang="zh-CN" baseline="-25000" dirty="0" err="1">
                <a:ea typeface="MS PGothic" panose="020B0600070205080204" pitchFamily="34" charset="-128"/>
              </a:rPr>
              <a:t>short</a:t>
            </a:r>
            <a:endParaRPr lang="en-US" altLang="zh-CN" baseline="-25000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Calculate number of segment buffer: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pPr lvl="1"/>
            <a:r>
              <a:rPr lang="en-US" altLang="zh-CN" dirty="0" err="1">
                <a:ea typeface="MS PGothic" panose="020B0600070205080204" pitchFamily="34" charset="-128"/>
              </a:rPr>
              <a:t>D</a:t>
            </a:r>
            <a:r>
              <a:rPr lang="en-US" altLang="zh-CN" baseline="-25000" dirty="0" err="1">
                <a:ea typeface="MS PGothic" panose="020B0600070205080204" pitchFamily="34" charset="-128"/>
              </a:rPr>
              <a:t>headway</a:t>
            </a:r>
            <a:r>
              <a:rPr lang="en-US" altLang="zh-CN" dirty="0">
                <a:ea typeface="MS PGothic" panose="020B0600070205080204" pitchFamily="34" charset="-128"/>
              </a:rPr>
              <a:t> is average delay between arriving segments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F5B05A7-E927-5244-B52A-3C6B885DE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37620"/>
            <a:ext cx="4555976" cy="78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05497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6. Assurance of Authenticity and Privacy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Internet is dangerous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Hostile intercepts and maliciously modifies packets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Violate a protocol with malicious intent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Key-based mathematical transformations to data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Sign and verify: establish the authenticity of the source and integrity of contents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Encrypt and decrypt: maintain privacy of contents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Consideration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False sense of security, worse than no assurance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7931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 Security: Asymmetric Encryption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Public Key VS. Private Key</a:t>
            </a:r>
          </a:p>
          <a:p>
            <a:pPr lvl="1"/>
            <a:r>
              <a:rPr lang="en-US" altLang="zh-CN" dirty="0"/>
              <a:t>Public key: encrypt to identify </a:t>
            </a:r>
            <a:r>
              <a:rPr lang="en-US" altLang="zh-CN" i="1" dirty="0"/>
              <a:t>reader</a:t>
            </a:r>
            <a:r>
              <a:rPr lang="en-US" altLang="zh-CN" dirty="0"/>
              <a:t> (only me can read this)</a:t>
            </a:r>
          </a:p>
          <a:p>
            <a:pPr lvl="1"/>
            <a:r>
              <a:rPr lang="en-US" altLang="zh-CN" dirty="0"/>
              <a:t>Private key: encrypt to identify </a:t>
            </a:r>
            <a:r>
              <a:rPr lang="en-US" altLang="zh-CN" i="1" dirty="0"/>
              <a:t>writer</a:t>
            </a:r>
            <a:r>
              <a:rPr lang="en-US" altLang="zh-CN" dirty="0"/>
              <a:t> (yes, it's me who wrote this)</a:t>
            </a:r>
          </a:p>
          <a:p>
            <a:pPr lvl="1"/>
            <a:r>
              <a:rPr lang="en-US" altLang="zh-CN" dirty="0"/>
              <a:t>Poor performance, so just used to exchange symmetric key</a:t>
            </a:r>
          </a:p>
          <a:p>
            <a:r>
              <a:rPr lang="en-US" altLang="zh-CN" dirty="0"/>
              <a:t>Questions</a:t>
            </a:r>
          </a:p>
          <a:p>
            <a:pPr lvl="1"/>
            <a:r>
              <a:rPr lang="en-US" altLang="zh-CN" dirty="0"/>
              <a:t>What is a certificate? Why using a CA (Certificate Authority)?</a:t>
            </a:r>
          </a:p>
          <a:p>
            <a:pPr lvl="1"/>
            <a:r>
              <a:rPr lang="en-US" altLang="zh-CN" dirty="0"/>
              <a:t>How to exchange a symmetric key in HTTPS or SSH?</a:t>
            </a:r>
          </a:p>
          <a:p>
            <a:pPr lvl="1"/>
            <a:r>
              <a:rPr lang="en-US" altLang="zh-CN" dirty="0"/>
              <a:t>What is the root of trust?</a:t>
            </a:r>
          </a:p>
          <a:p>
            <a:pPr lvl="1"/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addressed</a:t>
            </a:r>
            <a:r>
              <a:rPr lang="zh-CN" altLang="en-US" dirty="0"/>
              <a:t> </a:t>
            </a:r>
            <a:r>
              <a:rPr lang="en-US" altLang="zh-CN" dirty="0"/>
              <a:t>later,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Security</a:t>
            </a:r>
            <a:r>
              <a:rPr lang="zh-CN" altLang="en-US" dirty="0"/>
              <a:t> </a:t>
            </a:r>
            <a:r>
              <a:rPr lang="en-US" altLang="zh-CN" dirty="0"/>
              <a:t>part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9219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7. End-to-end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Multi-segment message questions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Trade-off between complexity and performance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Lock-step protocol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3F304-43FE-6943-8B6A-6A32FFD80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592" y="2641476"/>
            <a:ext cx="552070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5000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Overlapping Transmissions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Pipelining technique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62A5E05-86A8-F045-95BD-FB9D53F20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33364"/>
            <a:ext cx="8077200" cy="361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5768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Overlapping Transmissions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Packets or ACK may be lost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holds a list of segments sent, check it off when receives ACK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Set a timer (according to RTT) for last segment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If list of missing ACK is empty, OK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If timer expires, resend packets and another timer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8674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Fixed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5592" y="1069434"/>
            <a:ext cx="4762872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Receiver tells the sender a window size</a:t>
            </a:r>
          </a:p>
          <a:p>
            <a:r>
              <a:rPr lang="en-US" altLang="zh-CN" dirty="0"/>
              <a:t>Sender sends window</a:t>
            </a:r>
          </a:p>
          <a:p>
            <a:r>
              <a:rPr lang="en-US" altLang="zh-CN" dirty="0"/>
              <a:t>Receiver acks each packet as before</a:t>
            </a:r>
          </a:p>
          <a:p>
            <a:r>
              <a:rPr lang="en-US" altLang="zh-CN" dirty="0"/>
              <a:t>Window advances when all packets in previous window are </a:t>
            </a:r>
            <a:r>
              <a:rPr lang="en-US" altLang="zh-CN" dirty="0" err="1"/>
              <a:t>acked</a:t>
            </a:r>
            <a:endParaRPr lang="en-US" altLang="zh-CN" dirty="0"/>
          </a:p>
          <a:p>
            <a:pPr lvl="1"/>
            <a:r>
              <a:rPr lang="en-US" altLang="zh-CN" dirty="0"/>
              <a:t>E.g., packets 4-6 sent, after 1-3 </a:t>
            </a:r>
            <a:r>
              <a:rPr lang="en-US" altLang="zh-CN" dirty="0" err="1"/>
              <a:t>ack</a:t>
            </a:r>
            <a:r>
              <a:rPr lang="en-US" altLang="en-US" dirty="0" err="1">
                <a:ea typeface="宋体" panose="02010600030101010101" pitchFamily="2" charset="-122"/>
              </a:rPr>
              <a:t>'</a:t>
            </a:r>
            <a:r>
              <a:rPr lang="en-US" altLang="zh-CN" dirty="0" err="1"/>
              <a:t>d</a:t>
            </a:r>
            <a:endParaRPr lang="en-US" altLang="zh-CN" dirty="0"/>
          </a:p>
          <a:p>
            <a:r>
              <a:rPr lang="en-US" altLang="zh-CN" dirty="0"/>
              <a:t>If a packet times out -&gt; resend packets</a:t>
            </a:r>
          </a:p>
          <a:p>
            <a:r>
              <a:rPr lang="en-US" altLang="zh-CN" dirty="0"/>
              <a:t>Still much idle time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2D3D53B-5799-6845-9533-AAEAB4D2D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47" y="1417340"/>
            <a:ext cx="2961084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8354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Sliding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5592" y="1069434"/>
            <a:ext cx="4762872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Sender advances the window by 1 for each in-sequence ACK it receives</a:t>
            </a:r>
          </a:p>
          <a:p>
            <a:pPr lvl="1"/>
            <a:r>
              <a:rPr lang="en-US" altLang="zh-CN" dirty="0"/>
              <a:t>Reduces idle periods</a:t>
            </a:r>
          </a:p>
          <a:p>
            <a:pPr lvl="1"/>
            <a:r>
              <a:rPr lang="en-US" altLang="zh-CN" dirty="0"/>
              <a:t>Pipelining idea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But what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s the correct value for the window?</a:t>
            </a:r>
          </a:p>
          <a:p>
            <a:pPr lvl="1"/>
            <a:r>
              <a:rPr lang="en-US" altLang="zh-CN" dirty="0"/>
              <a:t>We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ll revisit this question</a:t>
            </a:r>
          </a:p>
          <a:p>
            <a:pPr lvl="1"/>
            <a:r>
              <a:rPr lang="en-US" altLang="zh-CN" dirty="0"/>
              <a:t>First, we need to understand windows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2E0874D0-079E-DA46-BAED-62C26BBE7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6" y="1417340"/>
            <a:ext cx="3183731" cy="354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9312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Packet Loss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91F05696-3A45-FB4D-BD26-B6A642D51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489348"/>
            <a:ext cx="7286625" cy="346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7367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Chose the Right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If window is too small</a:t>
            </a:r>
          </a:p>
          <a:p>
            <a:pPr lvl="1"/>
            <a:r>
              <a:rPr lang="en-US" altLang="zh-CN" dirty="0"/>
              <a:t>Long idle time</a:t>
            </a:r>
          </a:p>
          <a:p>
            <a:pPr lvl="1"/>
            <a:r>
              <a:rPr lang="en-US" altLang="zh-CN" dirty="0"/>
              <a:t>Underutilized network</a:t>
            </a:r>
          </a:p>
          <a:p>
            <a:endParaRPr lang="en-US" altLang="zh-CN" dirty="0"/>
          </a:p>
          <a:p>
            <a:r>
              <a:rPr lang="en-US" altLang="zh-CN" dirty="0"/>
              <a:t>If window too large</a:t>
            </a:r>
          </a:p>
          <a:p>
            <a:pPr lvl="1"/>
            <a:r>
              <a:rPr lang="en-US" altLang="zh-CN" dirty="0"/>
              <a:t>Congestion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C35673-A07A-CD4D-8F29-4087FCEDE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535" y="1345332"/>
            <a:ext cx="340637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4962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Sliding Window Size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altLang="zh-CN" sz="2400" b="1" dirty="0">
                <a:solidFill>
                  <a:srgbClr val="0096FF"/>
                </a:solidFill>
                <a:ea typeface="MS PGothic" panose="020B0600070205080204" pitchFamily="34" charset="-128"/>
              </a:rPr>
              <a:t>window size ≥ round-trip time × bottleneck data rate</a:t>
            </a:r>
          </a:p>
          <a:p>
            <a:pPr marL="0" indent="0">
              <a:lnSpc>
                <a:spcPct val="110000"/>
              </a:lnSpc>
            </a:pPr>
            <a:endParaRPr lang="en-US" altLang="zh-CN" dirty="0">
              <a:ea typeface="MS PGothic" panose="020B0600070205080204" pitchFamily="34" charset="-128"/>
            </a:endParaRP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Sliding window with one segment in size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Enlarge window size to bottleneck data rate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Enlarge window size further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still bottleneck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Larger window makes no sense</a:t>
            </a:r>
          </a:p>
          <a:p>
            <a:pPr lvl="1">
              <a:lnSpc>
                <a:spcPct val="110000"/>
              </a:lnSpc>
              <a:buFontTx/>
              <a:buNone/>
            </a:pPr>
            <a:endParaRPr lang="en-US" altLang="zh-CN" sz="1800" dirty="0">
              <a:ea typeface="MS PGothic" panose="020B0600070205080204" pitchFamily="34" charset="-128"/>
            </a:endParaRPr>
          </a:p>
        </p:txBody>
      </p:sp>
      <p:sp>
        <p:nvSpPr>
          <p:cNvPr id="38916" name="矩形 1"/>
          <p:cNvSpPr>
            <a:spLocks noChangeArrowheads="1"/>
          </p:cNvSpPr>
          <p:nvPr/>
        </p:nvSpPr>
        <p:spPr bwMode="auto">
          <a:xfrm>
            <a:off x="5796136" y="2497460"/>
            <a:ext cx="3072084" cy="18853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-</a:t>
            </a:r>
            <a:r>
              <a:rPr kumimoji="0"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Receive 500 </a:t>
            </a:r>
            <a:r>
              <a:rPr lang="en-US" altLang="zh-CN" sz="14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KBps</a:t>
            </a: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Sender 1 </a:t>
            </a:r>
            <a:r>
              <a:rPr lang="en-US" altLang="zh-CN" sz="14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MBps</a:t>
            </a: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RTT 70ms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A segment carries 0.5 KB</a:t>
            </a:r>
          </a:p>
          <a:p>
            <a:pPr>
              <a:lnSpc>
                <a:spcPct val="120000"/>
              </a:lnSpc>
            </a:pP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Sliding window size = 35KB (70 segment)</a:t>
            </a: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010C8A84-A3A2-FE4F-85A0-AB9F13A92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8302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Self-pacing: Sliding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Although the sender doesn</a:t>
            </a:r>
            <a:r>
              <a:rPr lang="en-US" altLang="en-US" dirty="0">
                <a:ea typeface="MS PGothic" panose="020B0600070205080204" pitchFamily="34" charset="-128"/>
              </a:rPr>
              <a:t>'</a:t>
            </a:r>
            <a:r>
              <a:rPr lang="en-US" altLang="zh-CN" dirty="0">
                <a:ea typeface="MS PGothic" panose="020B0600070205080204" pitchFamily="34" charset="-128"/>
              </a:rPr>
              <a:t>t know the bottleneck, it is sending </a:t>
            </a:r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at exactly that rate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Once sender fills a sliding window, cannot send next data until receive ACK of the oldest data in the window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The receiver cannot generate ACK faster than the network can deliver data elements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RTT estimation still needed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343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TCP Congestion Control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0685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Congestion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Definition: Too many packets present in (a part of) the network causes packet delay and loss that degrades performance.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Network &amp; End-to-end layers </a:t>
            </a:r>
            <a:r>
              <a:rPr lang="en-US" altLang="zh-CN" i="1" dirty="0">
                <a:solidFill>
                  <a:srgbClr val="0096FF"/>
                </a:solidFill>
              </a:rPr>
              <a:t>share the responsibility </a:t>
            </a:r>
            <a:r>
              <a:rPr lang="en-US" altLang="zh-CN" dirty="0"/>
              <a:t>for handling congestion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1. Network layer</a:t>
            </a:r>
          </a:p>
          <a:p>
            <a:pPr lvl="1"/>
            <a:r>
              <a:rPr lang="en-US" altLang="zh-CN" dirty="0"/>
              <a:t>Directly experiences the congestion</a:t>
            </a:r>
          </a:p>
          <a:p>
            <a:pPr lvl="1"/>
            <a:r>
              <a:rPr lang="en-US" altLang="zh-CN" dirty="0"/>
              <a:t>Ultimately determine what to do with the excess packets</a:t>
            </a:r>
          </a:p>
          <a:p>
            <a:r>
              <a:rPr lang="en-US" altLang="zh-CN" dirty="0"/>
              <a:t>2. End-to-end layer</a:t>
            </a:r>
          </a:p>
          <a:p>
            <a:pPr lvl="1"/>
            <a:r>
              <a:rPr lang="en-US" altLang="zh-CN" dirty="0"/>
              <a:t>Control to reduce the sending rate, is the most effective way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08849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Congestion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920FD942-E87E-B94A-A31F-EDA47D4B6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654" y="1345332"/>
            <a:ext cx="5600700" cy="366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483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Congest?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spcBef>
                <a:spcPts val="2250"/>
              </a:spcBef>
            </a:pPr>
            <a:r>
              <a:rPr lang="en-US" altLang="zh-CN" dirty="0"/>
              <a:t>If all of a sudden, streams of packets begin arriving on three or four input lines and all need the same output line, a queue will build up</a:t>
            </a:r>
          </a:p>
          <a:p>
            <a:pPr>
              <a:spcBef>
                <a:spcPts val="2250"/>
              </a:spcBef>
            </a:pPr>
            <a:r>
              <a:rPr lang="en-US" altLang="zh-CN" dirty="0"/>
              <a:t>If there is insufficient memory to hold all of them, packets will be lost</a:t>
            </a:r>
          </a:p>
          <a:p>
            <a:pPr>
              <a:spcBef>
                <a:spcPts val="2250"/>
              </a:spcBef>
            </a:pPr>
            <a:r>
              <a:rPr lang="en-US" altLang="zh-CN" dirty="0"/>
              <a:t>Adding more memory may help up to a point, but</a:t>
            </a:r>
          </a:p>
          <a:p>
            <a:pPr lvl="1"/>
            <a:r>
              <a:rPr lang="en-US" altLang="zh-CN" dirty="0"/>
              <a:t>Nagle (1987) realized that if routers have an infinite amount of memory, congestion gets worse, not better</a:t>
            </a:r>
          </a:p>
          <a:p>
            <a:pPr lvl="1"/>
            <a:r>
              <a:rPr lang="en-US" altLang="zh-CN" dirty="0"/>
              <a:t>This is because by the time packets get to the front of the queue, they have </a:t>
            </a:r>
            <a:r>
              <a:rPr lang="en-US" altLang="zh-CN" b="1" dirty="0">
                <a:solidFill>
                  <a:schemeClr val="accent1"/>
                </a:solidFill>
              </a:rPr>
              <a:t>already timed out</a:t>
            </a:r>
            <a:r>
              <a:rPr lang="en-US" altLang="zh-CN" dirty="0">
                <a:solidFill>
                  <a:schemeClr val="accent1"/>
                </a:solidFill>
              </a:rPr>
              <a:t> </a:t>
            </a:r>
            <a:r>
              <a:rPr lang="en-US" altLang="zh-CN" dirty="0"/>
              <a:t>(repeatedly) and duplicates have been sent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068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Load Shedding: Setting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For performance: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window size ≥ round-trip time × bottleneck data rate</a:t>
            </a:r>
          </a:p>
          <a:p>
            <a:pPr>
              <a:spcBef>
                <a:spcPts val="1872"/>
              </a:spcBef>
            </a:pPr>
            <a:r>
              <a:rPr lang="en-US" altLang="zh-CN" dirty="0"/>
              <a:t>For congestion control: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window size ≤ min(RTT x bottleneck data rate, Receiver buffer)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</a:rPr>
              <a:t>Congestion window</a:t>
            </a:r>
          </a:p>
          <a:p>
            <a:pPr>
              <a:spcBef>
                <a:spcPts val="1872"/>
              </a:spcBef>
            </a:pPr>
            <a:r>
              <a:rPr lang="en-US" altLang="zh-CN" dirty="0">
                <a:solidFill>
                  <a:srgbClr val="000000"/>
                </a:solidFill>
              </a:rPr>
              <a:t>2 windows become 1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</a:rPr>
              <a:t>to achieve best performance and avoid congestion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6354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Congestion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zh-CN" dirty="0"/>
              <a:t>Basic idea: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Increase 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slowly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If no drops -&gt; no congestion yet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If a drop occurs -&gt; decrease 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quickly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endParaRPr lang="en-US" altLang="zh-CN" dirty="0"/>
          </a:p>
          <a:p>
            <a:pPr>
              <a:lnSpc>
                <a:spcPct val="110000"/>
              </a:lnSpc>
              <a:defRPr/>
            </a:pPr>
            <a:r>
              <a:rPr lang="en-US" altLang="zh-CN" dirty="0"/>
              <a:t>Use the idea in a distributed protocol that achieves: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Efficiency: i.e., uses the bottleneck capacity efficiently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Fairness, i.e., senders sharing a bottleneck get equal throughput (if they have demands)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3749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(Additive Increase, Multiplicative Decrease)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Every RTT:</a:t>
            </a:r>
          </a:p>
          <a:p>
            <a:pPr lvl="1"/>
            <a:r>
              <a:rPr kumimoji="1" lang="en-US" altLang="zh-CN" dirty="0"/>
              <a:t>No drop: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+ 1</a:t>
            </a:r>
          </a:p>
          <a:p>
            <a:pPr lvl="1"/>
            <a:r>
              <a:rPr kumimoji="1" lang="en-US" altLang="zh-CN" dirty="0"/>
              <a:t>A drop: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/ 2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F67B71-DC79-CD46-8832-96903347F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73324"/>
            <a:ext cx="7020074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7690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with AIMD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Increases very slowly at the beginning </a:t>
            </a:r>
          </a:p>
          <a:p>
            <a:r>
              <a:rPr lang="en-US" altLang="zh-CN" dirty="0"/>
              <a:t>Initial window size is 1</a:t>
            </a:r>
          </a:p>
          <a:p>
            <a:pPr lvl="1"/>
            <a:r>
              <a:rPr lang="en-US" altLang="zh-CN" dirty="0"/>
              <a:t>Probably too small in practice</a:t>
            </a:r>
          </a:p>
          <a:p>
            <a:r>
              <a:rPr lang="en-US" altLang="zh-CN" dirty="0"/>
              <a:t>Solution: do multiplicative increase at the beginning</a:t>
            </a:r>
          </a:p>
          <a:p>
            <a:pPr lvl="1"/>
            <a:r>
              <a:rPr lang="en-US" altLang="zh-CN" i="1" dirty="0" err="1"/>
              <a:t>Congestion_window</a:t>
            </a:r>
            <a:r>
              <a:rPr lang="en-US" altLang="zh-CN" i="1" dirty="0"/>
              <a:t> </a:t>
            </a:r>
            <a:r>
              <a:rPr lang="en-US" altLang="zh-CN" i="1" baseline="-25000" dirty="0" err="1"/>
              <a:t>init</a:t>
            </a:r>
            <a:r>
              <a:rPr lang="en-US" altLang="zh-CN" i="1" dirty="0"/>
              <a:t> </a:t>
            </a:r>
            <a:r>
              <a:rPr lang="en-US" altLang="zh-CN" dirty="0"/>
              <a:t>= 1</a:t>
            </a:r>
          </a:p>
          <a:p>
            <a:pPr lvl="1"/>
            <a:r>
              <a:rPr lang="en-US" altLang="zh-CN" dirty="0"/>
              <a:t>Initially, do </a:t>
            </a:r>
            <a:r>
              <a:rPr lang="en-US" altLang="zh-CN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i="1" dirty="0">
                <a:solidFill>
                  <a:srgbClr val="0096FF"/>
                </a:solidFill>
              </a:rPr>
              <a:t> </a:t>
            </a:r>
            <a:r>
              <a:rPr lang="en-US" altLang="zh-CN" dirty="0">
                <a:solidFill>
                  <a:srgbClr val="0096FF"/>
                </a:solidFill>
              </a:rPr>
              <a:t>← 2 * </a:t>
            </a:r>
            <a:r>
              <a:rPr lang="en-US" altLang="zh-CN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i="1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each RTT until we hit congestion</a:t>
            </a:r>
          </a:p>
          <a:p>
            <a:pPr lvl="1"/>
            <a:r>
              <a:rPr lang="en-US" altLang="zh-CN" dirty="0"/>
              <a:t>Named "slow start"</a:t>
            </a:r>
            <a:r>
              <a:rPr lang="zh-CN" altLang="en-US" dirty="0"/>
              <a:t> </a:t>
            </a:r>
            <a:r>
              <a:rPr lang="en-US" altLang="zh-CN" dirty="0"/>
              <a:t>(even though it's exponentially fast!)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82099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6596285-7E6A-254E-A972-CF53D942B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2323"/>
            <a:ext cx="8028385" cy="3539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8892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1. Slow start: one packet at first, then double until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reaches the window size suggested by the receiver 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All the available data has been dispatched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detects that a packet it sent has been discarded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2. Duplicate ACK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When receiver gets an out-of-order packet, it sends back a duplicate of latest ACK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3. Equilibrium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Additive increase &amp; multiplicative decrease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4. Restart, after waiting a short time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9983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Fairness between Links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9E3449-F240-EF4E-AFDE-0B3BBEC9A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8"/>
          <a:stretch>
            <a:fillRect/>
          </a:stretch>
        </p:blipFill>
        <p:spPr bwMode="auto">
          <a:xfrm>
            <a:off x="611560" y="1705372"/>
            <a:ext cx="7884319" cy="2762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13542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Leads to Efficiency and Fairness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A638CF2-1B16-E647-A7E2-BC9CAAE58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99" y="1530622"/>
            <a:ext cx="6589961" cy="399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4450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 not Additive Decrease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kumimoji="1" lang="en-US" altLang="zh-CN" dirty="0"/>
              <a:t>It does not converge to </a:t>
            </a:r>
            <a:r>
              <a:rPr kumimoji="1" lang="en-US" altLang="zh-CN" dirty="0">
                <a:solidFill>
                  <a:srgbClr val="0096FF"/>
                </a:solidFill>
              </a:rPr>
              <a:t>fairness</a:t>
            </a:r>
          </a:p>
          <a:p>
            <a:pPr lvl="1"/>
            <a:r>
              <a:rPr kumimoji="1" lang="en-US" altLang="zh-CN" dirty="0"/>
              <a:t>from a congested point, (</a:t>
            </a:r>
            <a:r>
              <a:rPr kumimoji="1" lang="en-US" altLang="zh-CN" dirty="0" err="1"/>
              <a:t>x',y</a:t>
            </a:r>
            <a:r>
              <a:rPr kumimoji="1" lang="en-US" altLang="zh-CN" dirty="0"/>
              <a:t>'), reducing each by 1 worsens fairness and takes us away from the "ideal" outcome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64388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Weakness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TCP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kumimoji="1" lang="en-US" altLang="zh-CN" dirty="0"/>
              <a:t>If routers have too much buffering, causes long delays</a:t>
            </a:r>
          </a:p>
          <a:p>
            <a:r>
              <a:rPr kumimoji="1" lang="en-US" altLang="zh-CN" dirty="0"/>
              <a:t>Packet loss is not always caused by congestion</a:t>
            </a:r>
          </a:p>
          <a:p>
            <a:pPr lvl="1"/>
            <a:r>
              <a:rPr kumimoji="1" lang="en-US" altLang="zh-CN" dirty="0"/>
              <a:t>Consider wireless network: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losing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packet, sender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instead</a:t>
            </a:r>
          </a:p>
          <a:p>
            <a:r>
              <a:rPr kumimoji="1" lang="en-US" altLang="zh-CN" dirty="0"/>
              <a:t>TCP 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perform well in datacenters</a:t>
            </a:r>
          </a:p>
          <a:p>
            <a:pPr lvl="1"/>
            <a:r>
              <a:rPr kumimoji="1" lang="en-US" altLang="zh-CN" dirty="0"/>
              <a:t>High bandwidth, low delay situations</a:t>
            </a:r>
          </a:p>
          <a:p>
            <a:r>
              <a:rPr kumimoji="1" lang="en-US" altLang="zh-CN" dirty="0"/>
              <a:t>TCP has a bias against long RTTs</a:t>
            </a:r>
          </a:p>
          <a:p>
            <a:pPr lvl="1"/>
            <a:r>
              <a:rPr kumimoji="1" lang="en-US" altLang="zh-CN" dirty="0"/>
              <a:t>Throughput inversely proportionally to RTT</a:t>
            </a:r>
          </a:p>
          <a:p>
            <a:pPr lvl="1"/>
            <a:r>
              <a:rPr kumimoji="1" lang="en-US" altLang="zh-CN" dirty="0"/>
              <a:t>Consider when sending packets really far away vs really close</a:t>
            </a:r>
          </a:p>
          <a:p>
            <a:r>
              <a:rPr lang="en-US" altLang="zh-CN" dirty="0"/>
              <a:t>Assumes cooperating sources, which is</a:t>
            </a:r>
            <a:r>
              <a:rPr lang="zh-CN" altLang="en-US" dirty="0"/>
              <a:t> </a:t>
            </a:r>
            <a:r>
              <a:rPr lang="en-US" altLang="zh-CN" dirty="0"/>
              <a:t>not always a good assumption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60646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of Congestion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dirty="0"/>
              <a:t>Reliability Using Sliding Window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Tx Rate = W / RTT</a:t>
            </a:r>
          </a:p>
          <a:p>
            <a:pPr>
              <a:lnSpc>
                <a:spcPct val="110000"/>
              </a:lnSpc>
            </a:pPr>
            <a:r>
              <a:rPr lang="en-US" altLang="zh-CN" dirty="0"/>
              <a:t>Congestion Control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W = min(</a:t>
            </a:r>
            <a:r>
              <a:rPr lang="en-US" altLang="zh-CN" dirty="0" err="1"/>
              <a:t>Receiver_buffer</a:t>
            </a:r>
            <a:r>
              <a:rPr lang="en-US" altLang="zh-CN" dirty="0"/>
              <a:t>, </a:t>
            </a:r>
            <a:r>
              <a:rPr lang="en-US" altLang="zh-CN" dirty="0" err="1"/>
              <a:t>cwnd</a:t>
            </a:r>
            <a:r>
              <a:rPr lang="en-US" altLang="zh-CN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is adapted by the congestion control protocol to ensure efficiency and fairness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TCP congestion control uses AIMD which provides fairness and efficiency in a distributed way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1574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45472</TotalTime>
  <Words>4773</Words>
  <Application>Microsoft Macintosh PowerPoint</Application>
  <PresentationFormat>全屏显示(16:10)</PresentationFormat>
  <Paragraphs>839</Paragraphs>
  <Slides>87</Slides>
  <Notes>11</Notes>
  <HiddenSlides>1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87</vt:i4>
      </vt:variant>
    </vt:vector>
  </HeadingPairs>
  <TitlesOfParts>
    <vt:vector size="99" baseType="lpstr">
      <vt:lpstr>等线</vt:lpstr>
      <vt:lpstr>等线</vt:lpstr>
      <vt:lpstr>微软雅黑</vt:lpstr>
      <vt:lpstr>Arial</vt:lpstr>
      <vt:lpstr>Calibri</vt:lpstr>
      <vt:lpstr>Calibri Light</vt:lpstr>
      <vt:lpstr>Consolas</vt:lpstr>
      <vt:lpstr>Courier New</vt:lpstr>
      <vt:lpstr>Symbol</vt:lpstr>
      <vt:lpstr>Times New Roman</vt:lpstr>
      <vt:lpstr>Trebuchet MS</vt:lpstr>
      <vt:lpstr>1_Office 主题​​</vt:lpstr>
      <vt:lpstr>End-to-end Layer Best-effort is not enough</vt:lpstr>
      <vt:lpstr>Review: Control-plane VS. Data-plane</vt:lpstr>
      <vt:lpstr>distance-vector routing: disseminate information about the  current costs to each node, rather than the actual topology</vt:lpstr>
      <vt:lpstr>PowerPoint 演示文稿</vt:lpstr>
      <vt:lpstr>NAT (Network Address Translation)</vt:lpstr>
      <vt:lpstr>NAT</vt:lpstr>
      <vt:lpstr>PowerPoint 演示文稿</vt:lpstr>
      <vt:lpstr>PowerPoint 演示文稿</vt:lpstr>
      <vt:lpstr>Case Study: Mapping Internet to Ethernet</vt:lpstr>
      <vt:lpstr>Overview of Ethernet</vt:lpstr>
      <vt:lpstr>Difference between Hub and Switch</vt:lpstr>
      <vt:lpstr>Broadcast Aspects of Ethernet</vt:lpstr>
      <vt:lpstr>Broadcast Aspects of Ethernet</vt:lpstr>
      <vt:lpstr>Broadcast Aspects of Ethernet</vt:lpstr>
      <vt:lpstr>Layer Mapping: Attach Ethernet to Forwarding Network</vt:lpstr>
      <vt:lpstr>Layer Mapping</vt:lpstr>
      <vt:lpstr>ARP (Address Resolution Protocol)</vt:lpstr>
      <vt:lpstr>ARP &amp; RARP Protocol</vt:lpstr>
      <vt:lpstr>ARP &amp;  RARP</vt:lpstr>
      <vt:lpstr>Network Topology</vt:lpstr>
      <vt:lpstr>Network Topology</vt:lpstr>
      <vt:lpstr>How to Use socket to Access www.baidu.com ?</vt:lpstr>
      <vt:lpstr>Putting All Together</vt:lpstr>
      <vt:lpstr>Putting All Together</vt:lpstr>
      <vt:lpstr>ARP Spoofing</vt:lpstr>
      <vt:lpstr>PowerPoint 演示文稿</vt:lpstr>
      <vt:lpstr>PowerPoint 演示文稿</vt:lpstr>
      <vt:lpstr>ARP Spoofing</vt:lpstr>
      <vt:lpstr>Man-in-the-Middle Attack</vt:lpstr>
      <vt:lpstr>Man-in-the-Middle Attack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Defenses against ARP Spoofing</vt:lpstr>
      <vt:lpstr>PowerPoint 演示文稿</vt:lpstr>
      <vt:lpstr>The End-to-end Layer</vt:lpstr>
      <vt:lpstr>Famous Transport Protocols</vt:lpstr>
      <vt:lpstr>Assurance of End-to-end Protocol</vt:lpstr>
      <vt:lpstr>1. Assurance of At-least-once Delivery</vt:lpstr>
      <vt:lpstr>1. Assurance of At-least-once Delivery</vt:lpstr>
      <vt:lpstr>How to Decide Timeout?</vt:lpstr>
      <vt:lpstr>Fixed Timer is Evil</vt:lpstr>
      <vt:lpstr>Emergent Phase Synchronization of Periodic Protocols</vt:lpstr>
      <vt:lpstr>Wisconsin Time Server Meltdown</vt:lpstr>
      <vt:lpstr>Wisconsin Time Server Meltdown</vt:lpstr>
      <vt:lpstr>How to Decide Timeout?</vt:lpstr>
      <vt:lpstr>RTT Could be Highly Variable</vt:lpstr>
      <vt:lpstr>Calculating RTT and Timeout (in TCP)</vt:lpstr>
      <vt:lpstr>How to Decide Timeout?</vt:lpstr>
      <vt:lpstr>2. Assurance of At-most-once Delivery</vt:lpstr>
      <vt:lpstr>Duplicate Suppression</vt:lpstr>
      <vt:lpstr>Duplicate Suppression</vt:lpstr>
      <vt:lpstr>3. Assurance of Data Integrity</vt:lpstr>
      <vt:lpstr>4. Segments and Reassembly of Long Messages</vt:lpstr>
      <vt:lpstr>When Out of Order…</vt:lpstr>
      <vt:lpstr>Closing of Connections</vt:lpstr>
      <vt:lpstr>5. Assurance of Jitter Control</vt:lpstr>
      <vt:lpstr>5. Assurance of Jitter Control</vt:lpstr>
      <vt:lpstr>6. Assurance of Authenticity and Privacy</vt:lpstr>
      <vt:lpstr>6. Security: Asymmetric Encryption</vt:lpstr>
      <vt:lpstr>7. End-to-end Performance</vt:lpstr>
      <vt:lpstr>Overlapping Transmissions</vt:lpstr>
      <vt:lpstr>Overlapping Transmissions</vt:lpstr>
      <vt:lpstr>Fixed Window</vt:lpstr>
      <vt:lpstr>Sliding Window</vt:lpstr>
      <vt:lpstr>Handling Packet Loss</vt:lpstr>
      <vt:lpstr>Chose the Right Window Size</vt:lpstr>
      <vt:lpstr>Sliding Window Size</vt:lpstr>
      <vt:lpstr>Self-pacing: Sliding Window Size</vt:lpstr>
      <vt:lpstr>PowerPoint 演示文稿</vt:lpstr>
      <vt:lpstr>Congestion</vt:lpstr>
      <vt:lpstr>Network Congestion</vt:lpstr>
      <vt:lpstr>Why Congest?</vt:lpstr>
      <vt:lpstr>Load Shedding: Setting Window Size</vt:lpstr>
      <vt:lpstr>Congestion Control</vt:lpstr>
      <vt:lpstr>AIMD (Additive Increase, Multiplicative Decrease)</vt:lpstr>
      <vt:lpstr>Problems with AIMD</vt:lpstr>
      <vt:lpstr>Retrofitting TCP</vt:lpstr>
      <vt:lpstr>Retrofitting TCP</vt:lpstr>
      <vt:lpstr>Fairness between Links</vt:lpstr>
      <vt:lpstr>AIMD Leads to Efficiency and Fairness</vt:lpstr>
      <vt:lpstr>Q: Why not Additive Decrease</vt:lpstr>
      <vt:lpstr>Weakness of TCP</vt:lpstr>
      <vt:lpstr>Summary of Congestion Window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1597</cp:revision>
  <cp:lastPrinted>2020-03-02T13:38:09Z</cp:lastPrinted>
  <dcterms:created xsi:type="dcterms:W3CDTF">2017-11-24T09:35:45Z</dcterms:created>
  <dcterms:modified xsi:type="dcterms:W3CDTF">2022-11-29T00:32:08Z</dcterms:modified>
</cp:coreProperties>
</file>